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6" r:id="rId26"/>
    <p:sldId id="280" r:id="rId27"/>
    <p:sldId id="287" r:id="rId28"/>
    <p:sldId id="281" r:id="rId29"/>
    <p:sldId id="282" r:id="rId30"/>
    <p:sldId id="284" r:id="rId31"/>
    <p:sldId id="285" r:id="rId32"/>
    <p:sldId id="283"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1" r:id="rId46"/>
    <p:sldId id="302" r:id="rId47"/>
    <p:sldId id="303" r:id="rId48"/>
    <p:sldId id="304" r:id="rId49"/>
    <p:sldId id="305" r:id="rId50"/>
    <p:sldId id="306" r:id="rId51"/>
    <p:sldId id="307" r:id="rId52"/>
    <p:sldId id="308" r:id="rId53"/>
    <p:sldId id="309" r:id="rId54"/>
    <p:sldId id="310" r:id="rId55"/>
    <p:sldId id="311" r:id="rId56"/>
    <p:sldId id="300" r:id="rId57"/>
  </p:sldIdLst>
  <p:sldSz cx="9144000" cy="6858000" type="screen4x3"/>
  <p:notesSz cx="6946900" cy="92837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clrMru>
    <a:srgbClr val="9999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4" autoAdjust="0"/>
    <p:restoredTop sz="94737" autoAdjust="0"/>
  </p:normalViewPr>
  <p:slideViewPr>
    <p:cSldViewPr>
      <p:cViewPr>
        <p:scale>
          <a:sx n="90" d="100"/>
          <a:sy n="90" d="100"/>
        </p:scale>
        <p:origin x="-810" y="26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3009900" cy="463550"/>
          </a:xfrm>
          <a:prstGeom prst="rect">
            <a:avLst/>
          </a:prstGeom>
          <a:noFill/>
          <a:ln w="12700" cap="sq">
            <a:noFill/>
            <a:miter lim="800000"/>
            <a:headEnd type="none" w="sm" len="sm"/>
            <a:tailEnd type="none" w="sm" len="sm"/>
          </a:ln>
          <a:effectLst/>
        </p:spPr>
        <p:txBody>
          <a:bodyPr vert="horz" wrap="square" lIns="92738" tIns="46369" rIns="92738" bIns="46369" numCol="1" anchor="t" anchorCtr="0" compatLnSpc="1">
            <a:prstTxWarp prst="textNoShape">
              <a:avLst/>
            </a:prstTxWarp>
          </a:bodyPr>
          <a:lstStyle>
            <a:lvl1pPr defTabSz="927100" eaLnBrk="0" hangingPunct="0">
              <a:defRPr sz="1200"/>
            </a:lvl1pPr>
          </a:lstStyle>
          <a:p>
            <a:endParaRPr lang="en-US" dirty="0"/>
          </a:p>
        </p:txBody>
      </p:sp>
      <p:sp>
        <p:nvSpPr>
          <p:cNvPr id="20483" name="Rectangle 3"/>
          <p:cNvSpPr>
            <a:spLocks noGrp="1" noChangeArrowheads="1"/>
          </p:cNvSpPr>
          <p:nvPr>
            <p:ph type="dt" sz="quarter" idx="1"/>
          </p:nvPr>
        </p:nvSpPr>
        <p:spPr bwMode="auto">
          <a:xfrm>
            <a:off x="3937000" y="0"/>
            <a:ext cx="3009900" cy="463550"/>
          </a:xfrm>
          <a:prstGeom prst="rect">
            <a:avLst/>
          </a:prstGeom>
          <a:noFill/>
          <a:ln w="12700" cap="sq">
            <a:noFill/>
            <a:miter lim="800000"/>
            <a:headEnd type="none" w="sm" len="sm"/>
            <a:tailEnd type="none" w="sm" len="sm"/>
          </a:ln>
          <a:effectLst/>
        </p:spPr>
        <p:txBody>
          <a:bodyPr vert="horz" wrap="square" lIns="92738" tIns="46369" rIns="92738" bIns="46369" numCol="1" anchor="t" anchorCtr="0" compatLnSpc="1">
            <a:prstTxWarp prst="textNoShape">
              <a:avLst/>
            </a:prstTxWarp>
          </a:bodyPr>
          <a:lstStyle>
            <a:lvl1pPr algn="r" defTabSz="927100" eaLnBrk="0" hangingPunct="0">
              <a:defRPr sz="1200"/>
            </a:lvl1pPr>
          </a:lstStyle>
          <a:p>
            <a:endParaRPr lang="en-US" dirty="0"/>
          </a:p>
        </p:txBody>
      </p:sp>
      <p:sp>
        <p:nvSpPr>
          <p:cNvPr id="20484" name="Rectangle 4"/>
          <p:cNvSpPr>
            <a:spLocks noGrp="1" noChangeArrowheads="1"/>
          </p:cNvSpPr>
          <p:nvPr>
            <p:ph type="ftr" sz="quarter" idx="2"/>
          </p:nvPr>
        </p:nvSpPr>
        <p:spPr bwMode="auto">
          <a:xfrm>
            <a:off x="0" y="8820150"/>
            <a:ext cx="3009900" cy="463550"/>
          </a:xfrm>
          <a:prstGeom prst="rect">
            <a:avLst/>
          </a:prstGeom>
          <a:noFill/>
          <a:ln w="12700" cap="sq">
            <a:noFill/>
            <a:miter lim="800000"/>
            <a:headEnd type="none" w="sm" len="sm"/>
            <a:tailEnd type="none" w="sm" len="sm"/>
          </a:ln>
          <a:effectLst/>
        </p:spPr>
        <p:txBody>
          <a:bodyPr vert="horz" wrap="square" lIns="92738" tIns="46369" rIns="92738" bIns="46369" numCol="1" anchor="b" anchorCtr="0" compatLnSpc="1">
            <a:prstTxWarp prst="textNoShape">
              <a:avLst/>
            </a:prstTxWarp>
          </a:bodyPr>
          <a:lstStyle>
            <a:lvl1pPr defTabSz="927100" eaLnBrk="0" hangingPunct="0">
              <a:defRPr sz="1200"/>
            </a:lvl1pPr>
          </a:lstStyle>
          <a:p>
            <a:endParaRPr lang="en-US" dirty="0"/>
          </a:p>
        </p:txBody>
      </p:sp>
      <p:sp>
        <p:nvSpPr>
          <p:cNvPr id="20485" name="Rectangle 5"/>
          <p:cNvSpPr>
            <a:spLocks noGrp="1" noChangeArrowheads="1"/>
          </p:cNvSpPr>
          <p:nvPr>
            <p:ph type="sldNum" sz="quarter" idx="3"/>
          </p:nvPr>
        </p:nvSpPr>
        <p:spPr bwMode="auto">
          <a:xfrm>
            <a:off x="3937000" y="8820150"/>
            <a:ext cx="3009900" cy="463550"/>
          </a:xfrm>
          <a:prstGeom prst="rect">
            <a:avLst/>
          </a:prstGeom>
          <a:noFill/>
          <a:ln w="12700" cap="sq">
            <a:noFill/>
            <a:miter lim="800000"/>
            <a:headEnd type="none" w="sm" len="sm"/>
            <a:tailEnd type="none" w="sm" len="sm"/>
          </a:ln>
          <a:effectLst/>
        </p:spPr>
        <p:txBody>
          <a:bodyPr vert="horz" wrap="square" lIns="92738" tIns="46369" rIns="92738" bIns="46369" numCol="1" anchor="b" anchorCtr="0" compatLnSpc="1">
            <a:prstTxWarp prst="textNoShape">
              <a:avLst/>
            </a:prstTxWarp>
          </a:bodyPr>
          <a:lstStyle>
            <a:lvl1pPr algn="r" defTabSz="927100" eaLnBrk="0" hangingPunct="0">
              <a:defRPr sz="1200"/>
            </a:lvl1pPr>
          </a:lstStyle>
          <a:p>
            <a:fld id="{AB093105-B915-471F-89A1-ECA386AB468C}" type="slidenum">
              <a:rPr lang="en-US"/>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09900" cy="463550"/>
          </a:xfrm>
          <a:prstGeom prst="rect">
            <a:avLst/>
          </a:prstGeom>
          <a:noFill/>
          <a:ln w="12700" cap="sq">
            <a:noFill/>
            <a:miter lim="800000"/>
            <a:headEnd type="none" w="sm" len="sm"/>
            <a:tailEnd type="none" w="sm" len="sm"/>
          </a:ln>
          <a:effectLst/>
        </p:spPr>
        <p:txBody>
          <a:bodyPr vert="horz" wrap="square" lIns="92738" tIns="46369" rIns="92738" bIns="46369" numCol="1" anchor="t" anchorCtr="0" compatLnSpc="1">
            <a:prstTxWarp prst="textNoShape">
              <a:avLst/>
            </a:prstTxWarp>
          </a:bodyPr>
          <a:lstStyle>
            <a:lvl1pPr defTabSz="927100" eaLnBrk="0" hangingPunct="0">
              <a:defRPr sz="1200"/>
            </a:lvl1pPr>
          </a:lstStyle>
          <a:p>
            <a:endParaRPr lang="en-US" dirty="0"/>
          </a:p>
        </p:txBody>
      </p:sp>
      <p:sp>
        <p:nvSpPr>
          <p:cNvPr id="2051" name="Rectangle 3"/>
          <p:cNvSpPr>
            <a:spLocks noGrp="1" noRot="1" noChangeAspect="1" noChangeArrowheads="1"/>
          </p:cNvSpPr>
          <p:nvPr>
            <p:ph type="sldImg" idx="2"/>
          </p:nvPr>
        </p:nvSpPr>
        <p:spPr bwMode="auto">
          <a:xfrm>
            <a:off x="1152525" y="696913"/>
            <a:ext cx="4641850" cy="3481387"/>
          </a:xfrm>
          <a:prstGeom prst="rect">
            <a:avLst/>
          </a:prstGeom>
          <a:noFill/>
          <a:ln w="9525">
            <a:solidFill>
              <a:srgbClr val="000000"/>
            </a:solidFill>
            <a:miter lim="800000"/>
            <a:headEnd/>
            <a:tailEnd/>
          </a:ln>
        </p:spPr>
      </p:sp>
      <p:sp>
        <p:nvSpPr>
          <p:cNvPr id="2052" name="Rectangle 4"/>
          <p:cNvSpPr>
            <a:spLocks noGrp="1" noChangeArrowheads="1"/>
          </p:cNvSpPr>
          <p:nvPr>
            <p:ph type="body" sz="quarter" idx="3"/>
          </p:nvPr>
        </p:nvSpPr>
        <p:spPr bwMode="auto">
          <a:xfrm>
            <a:off x="925513" y="4410075"/>
            <a:ext cx="5095875" cy="4176713"/>
          </a:xfrm>
          <a:prstGeom prst="rect">
            <a:avLst/>
          </a:prstGeom>
          <a:noFill/>
          <a:ln w="12700" cap="sq">
            <a:noFill/>
            <a:miter lim="800000"/>
            <a:headEnd type="none" w="sm" len="sm"/>
            <a:tailEnd type="none" w="sm" len="sm"/>
          </a:ln>
          <a:effectLst/>
        </p:spPr>
        <p:txBody>
          <a:bodyPr vert="horz" wrap="square" lIns="92738" tIns="46369" rIns="92738" bIns="4636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3" name="Rectangle 5"/>
          <p:cNvSpPr>
            <a:spLocks noGrp="1" noChangeArrowheads="1"/>
          </p:cNvSpPr>
          <p:nvPr>
            <p:ph type="dt" idx="1"/>
          </p:nvPr>
        </p:nvSpPr>
        <p:spPr bwMode="auto">
          <a:xfrm>
            <a:off x="3937000" y="0"/>
            <a:ext cx="3009900" cy="463550"/>
          </a:xfrm>
          <a:prstGeom prst="rect">
            <a:avLst/>
          </a:prstGeom>
          <a:noFill/>
          <a:ln w="12700" cap="sq">
            <a:noFill/>
            <a:miter lim="800000"/>
            <a:headEnd type="none" w="sm" len="sm"/>
            <a:tailEnd type="none" w="sm" len="sm"/>
          </a:ln>
          <a:effectLst/>
        </p:spPr>
        <p:txBody>
          <a:bodyPr vert="horz" wrap="square" lIns="92738" tIns="46369" rIns="92738" bIns="46369" numCol="1" anchor="t" anchorCtr="0" compatLnSpc="1">
            <a:prstTxWarp prst="textNoShape">
              <a:avLst/>
            </a:prstTxWarp>
          </a:bodyPr>
          <a:lstStyle>
            <a:lvl1pPr algn="r" defTabSz="927100" eaLnBrk="0" hangingPunct="0">
              <a:defRPr sz="1200"/>
            </a:lvl1pPr>
          </a:lstStyle>
          <a:p>
            <a:endParaRPr lang="en-US" dirty="0"/>
          </a:p>
        </p:txBody>
      </p:sp>
      <p:sp>
        <p:nvSpPr>
          <p:cNvPr id="2054" name="Rectangle 6"/>
          <p:cNvSpPr>
            <a:spLocks noGrp="1" noChangeArrowheads="1"/>
          </p:cNvSpPr>
          <p:nvPr>
            <p:ph type="ftr" sz="quarter" idx="4"/>
          </p:nvPr>
        </p:nvSpPr>
        <p:spPr bwMode="auto">
          <a:xfrm>
            <a:off x="0" y="8820150"/>
            <a:ext cx="3009900" cy="463550"/>
          </a:xfrm>
          <a:prstGeom prst="rect">
            <a:avLst/>
          </a:prstGeom>
          <a:noFill/>
          <a:ln w="12700" cap="sq">
            <a:noFill/>
            <a:miter lim="800000"/>
            <a:headEnd type="none" w="sm" len="sm"/>
            <a:tailEnd type="none" w="sm" len="sm"/>
          </a:ln>
          <a:effectLst/>
        </p:spPr>
        <p:txBody>
          <a:bodyPr vert="horz" wrap="square" lIns="92738" tIns="46369" rIns="92738" bIns="46369" numCol="1" anchor="b" anchorCtr="0" compatLnSpc="1">
            <a:prstTxWarp prst="textNoShape">
              <a:avLst/>
            </a:prstTxWarp>
          </a:bodyPr>
          <a:lstStyle>
            <a:lvl1pPr defTabSz="927100" eaLnBrk="0" hangingPunct="0">
              <a:defRPr sz="1200"/>
            </a:lvl1pPr>
          </a:lstStyle>
          <a:p>
            <a:endParaRPr lang="en-US" dirty="0"/>
          </a:p>
        </p:txBody>
      </p:sp>
      <p:sp>
        <p:nvSpPr>
          <p:cNvPr id="2055" name="Rectangle 7"/>
          <p:cNvSpPr>
            <a:spLocks noGrp="1" noChangeArrowheads="1"/>
          </p:cNvSpPr>
          <p:nvPr>
            <p:ph type="sldNum" sz="quarter" idx="5"/>
          </p:nvPr>
        </p:nvSpPr>
        <p:spPr bwMode="auto">
          <a:xfrm>
            <a:off x="3937000" y="8820150"/>
            <a:ext cx="3009900" cy="463550"/>
          </a:xfrm>
          <a:prstGeom prst="rect">
            <a:avLst/>
          </a:prstGeom>
          <a:noFill/>
          <a:ln w="12700" cap="sq">
            <a:noFill/>
            <a:miter lim="800000"/>
            <a:headEnd type="none" w="sm" len="sm"/>
            <a:tailEnd type="none" w="sm" len="sm"/>
          </a:ln>
          <a:effectLst/>
        </p:spPr>
        <p:txBody>
          <a:bodyPr vert="horz" wrap="square" lIns="92738" tIns="46369" rIns="92738" bIns="46369" numCol="1" anchor="b" anchorCtr="0" compatLnSpc="1">
            <a:prstTxWarp prst="textNoShape">
              <a:avLst/>
            </a:prstTxWarp>
          </a:bodyPr>
          <a:lstStyle>
            <a:lvl1pPr algn="r" defTabSz="927100" eaLnBrk="0" hangingPunct="0">
              <a:defRPr sz="1200"/>
            </a:lvl1pPr>
          </a:lstStyle>
          <a:p>
            <a:fld id="{9290FC6A-B351-4D5C-B8E5-B98BFE439620}" type="slidenum">
              <a:rPr lang="en-US"/>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290FC6A-B351-4D5C-B8E5-B98BFE439620}"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6" name="Rectangle 4"/>
          <p:cNvSpPr>
            <a:spLocks noGrp="1" noChangeArrowheads="1"/>
          </p:cNvSpPr>
          <p:nvPr>
            <p:ph type="ctrTitle" sz="quarter"/>
          </p:nvPr>
        </p:nvSpPr>
        <p:spPr>
          <a:xfrm>
            <a:off x="1905000" y="2057400"/>
            <a:ext cx="6705600" cy="1447800"/>
          </a:xfrm>
        </p:spPr>
        <p:txBody>
          <a:bodyPr/>
          <a:lstStyle>
            <a:lvl1pPr>
              <a:defRPr sz="4400"/>
            </a:lvl1pPr>
          </a:lstStyle>
          <a:p>
            <a:r>
              <a:rPr lang="en-US" smtClean="0"/>
              <a:t>Click to edit Master title style</a:t>
            </a:r>
            <a:endParaRPr lang="en-US"/>
          </a:p>
        </p:txBody>
      </p:sp>
      <p:sp>
        <p:nvSpPr>
          <p:cNvPr id="3077" name="Rectangle 5"/>
          <p:cNvSpPr>
            <a:spLocks noGrp="1" noChangeArrowheads="1"/>
          </p:cNvSpPr>
          <p:nvPr>
            <p:ph type="subTitle" sz="quarter" idx="1"/>
          </p:nvPr>
        </p:nvSpPr>
        <p:spPr>
          <a:xfrm>
            <a:off x="2209800" y="3581400"/>
            <a:ext cx="6400800" cy="1752600"/>
          </a:xfrm>
        </p:spPr>
        <p:txBody>
          <a:bodyPr/>
          <a:lstStyle>
            <a:lvl1pPr marL="0" indent="0">
              <a:spcBef>
                <a:spcPct val="20000"/>
              </a:spcBef>
              <a:buFontTx/>
              <a:buNone/>
              <a:defRPr/>
            </a:lvl1pPr>
          </a:lstStyle>
          <a:p>
            <a:r>
              <a:rPr lang="en-US" smtClean="0"/>
              <a:t>Click to edit Master subtitle style</a:t>
            </a:r>
            <a:endParaRPr lang="en-US"/>
          </a:p>
        </p:txBody>
      </p:sp>
      <p:sp>
        <p:nvSpPr>
          <p:cNvPr id="3078" name="Rectangle 6"/>
          <p:cNvSpPr>
            <a:spLocks noGrp="1" noChangeArrowheads="1"/>
          </p:cNvSpPr>
          <p:nvPr>
            <p:ph type="dt" sz="quarter" idx="2"/>
          </p:nvPr>
        </p:nvSpPr>
        <p:spPr/>
        <p:txBody>
          <a:bodyPr/>
          <a:lstStyle>
            <a:lvl1pPr>
              <a:defRPr/>
            </a:lvl1pPr>
          </a:lstStyle>
          <a:p>
            <a:endParaRPr lang="en-US" dirty="0"/>
          </a:p>
        </p:txBody>
      </p:sp>
      <p:sp>
        <p:nvSpPr>
          <p:cNvPr id="3079" name="Rectangle 7"/>
          <p:cNvSpPr>
            <a:spLocks noGrp="1" noChangeArrowheads="1"/>
          </p:cNvSpPr>
          <p:nvPr>
            <p:ph type="ftr" sz="quarter" idx="3"/>
          </p:nvPr>
        </p:nvSpPr>
        <p:spPr/>
        <p:txBody>
          <a:bodyPr/>
          <a:lstStyle>
            <a:lvl1pPr>
              <a:defRPr/>
            </a:lvl1pPr>
          </a:lstStyle>
          <a:p>
            <a:endParaRPr lang="en-US" dirty="0"/>
          </a:p>
        </p:txBody>
      </p:sp>
      <p:sp>
        <p:nvSpPr>
          <p:cNvPr id="3080" name="Rectangle 8"/>
          <p:cNvSpPr>
            <a:spLocks noGrp="1" noChangeArrowheads="1"/>
          </p:cNvSpPr>
          <p:nvPr>
            <p:ph type="sldNum" sz="quarter" idx="4"/>
          </p:nvPr>
        </p:nvSpPr>
        <p:spPr/>
        <p:txBody>
          <a:bodyPr/>
          <a:lstStyle>
            <a:lvl1pPr>
              <a:defRPr/>
            </a:lvl1pPr>
          </a:lstStyle>
          <a:p>
            <a:fld id="{060ECF27-4118-4ACC-BFC3-56A0BA129F0D}"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quarter"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3AF4EFBE-8E46-47DA-B357-E9A7E2BBEA8E}"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1066800"/>
            <a:ext cx="1657350" cy="4953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8800" y="1066800"/>
            <a:ext cx="4819650" cy="4953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quarter"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6255636E-8AA9-402D-A030-D2F5D3A10622}"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quarter"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56EF7B12-4B3B-4B59-A7C5-6454E48EFF93}"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quarter"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C6F4351A-553B-449B-AEE8-1B9A332D008D}"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33600" y="2057400"/>
            <a:ext cx="3086100" cy="396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372100" y="2057400"/>
            <a:ext cx="3086100" cy="396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quarter"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7B6C7546-CF92-4B84-9522-A8A41013F351}"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quarter" idx="10"/>
          </p:nvPr>
        </p:nvSpPr>
        <p:spPr/>
        <p:txBody>
          <a:bodyPr/>
          <a:lstStyle>
            <a:lvl1pPr>
              <a:defRPr/>
            </a:lvl1pPr>
          </a:lstStyle>
          <a:p>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p:txBody>
          <a:bodyPr/>
          <a:lstStyle>
            <a:lvl1pPr>
              <a:defRPr/>
            </a:lvl1pPr>
          </a:lstStyle>
          <a:p>
            <a:fld id="{5449E765-8CFA-4C32-876E-CD8E256D2130}"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quarter" idx="10"/>
          </p:nvPr>
        </p:nvSpPr>
        <p:spPr/>
        <p:txBody>
          <a:bodyPr/>
          <a:lstStyle>
            <a:lvl1pPr>
              <a:defRPr/>
            </a:lvl1pPr>
          </a:lstStyle>
          <a:p>
            <a:endParaRPr lang="en-US" dirty="0"/>
          </a:p>
        </p:txBody>
      </p:sp>
      <p:sp>
        <p:nvSpPr>
          <p:cNvPr id="4" name="Footer Placeholder 3"/>
          <p:cNvSpPr>
            <a:spLocks noGrp="1"/>
          </p:cNvSpPr>
          <p:nvPr>
            <p:ph type="ftr" sz="quarter" idx="11"/>
          </p:nvPr>
        </p:nvSpPr>
        <p:spPr/>
        <p:txBody>
          <a:bodyPr/>
          <a:lstStyle>
            <a:lvl1pPr>
              <a:defRPr/>
            </a:lvl1pPr>
          </a:lstStyle>
          <a:p>
            <a:endParaRPr lang="en-US" dirty="0"/>
          </a:p>
        </p:txBody>
      </p:sp>
      <p:sp>
        <p:nvSpPr>
          <p:cNvPr id="5" name="Slide Number Placeholder 4"/>
          <p:cNvSpPr>
            <a:spLocks noGrp="1"/>
          </p:cNvSpPr>
          <p:nvPr>
            <p:ph type="sldNum" sz="quarter" idx="12"/>
          </p:nvPr>
        </p:nvSpPr>
        <p:spPr/>
        <p:txBody>
          <a:bodyPr/>
          <a:lstStyle>
            <a:lvl1pPr>
              <a:defRPr/>
            </a:lvl1pPr>
          </a:lstStyle>
          <a:p>
            <a:fld id="{71CB70E2-63B7-435D-8FBB-9F28C6208054}"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quarter" idx="10"/>
          </p:nvPr>
        </p:nvSpPr>
        <p:spPr/>
        <p:txBody>
          <a:bodyPr/>
          <a:lstStyle>
            <a:lvl1pPr>
              <a:defRPr/>
            </a:lvl1pPr>
          </a:lstStyle>
          <a:p>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p:txBody>
          <a:bodyPr/>
          <a:lstStyle>
            <a:lvl1pPr>
              <a:defRPr/>
            </a:lvl1pPr>
          </a:lstStyle>
          <a:p>
            <a:fld id="{1C259026-45BB-4D29-B807-5EA850FBCA7A}"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quarter"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86AB76A7-6489-43EE-98EA-C4E598D623CA}"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quarter" idx="10"/>
          </p:nvPr>
        </p:nvSpPr>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9726D194-9B42-4218-B42D-6E38E943C7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title"/>
          </p:nvPr>
        </p:nvSpPr>
        <p:spPr bwMode="auto">
          <a:xfrm>
            <a:off x="1828800" y="1066800"/>
            <a:ext cx="6629400" cy="838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p>
            <a:pPr lvl="0"/>
            <a:r>
              <a:rPr lang="en-US" smtClean="0"/>
              <a:t>Click to edit Master title style</a:t>
            </a:r>
          </a:p>
        </p:txBody>
      </p:sp>
      <p:sp>
        <p:nvSpPr>
          <p:cNvPr id="1031" name="Rectangle 7"/>
          <p:cNvSpPr>
            <a:spLocks noGrp="1" noChangeArrowheads="1"/>
          </p:cNvSpPr>
          <p:nvPr>
            <p:ph type="body" idx="1"/>
          </p:nvPr>
        </p:nvSpPr>
        <p:spPr bwMode="auto">
          <a:xfrm>
            <a:off x="2133600" y="2057400"/>
            <a:ext cx="6324600" cy="39624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5" name="Rectangle 11"/>
          <p:cNvSpPr>
            <a:spLocks noGrp="1" noChangeArrowheads="1"/>
          </p:cNvSpPr>
          <p:nvPr>
            <p:ph type="dt" sz="quarter" idx="2"/>
          </p:nvPr>
        </p:nvSpPr>
        <p:spPr bwMode="auto">
          <a:xfrm>
            <a:off x="1828800" y="6248400"/>
            <a:ext cx="1905000" cy="381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defRPr sz="1200">
                <a:latin typeface="+mn-lt"/>
              </a:defRPr>
            </a:lvl1pPr>
          </a:lstStyle>
          <a:p>
            <a:endParaRPr lang="en-US" dirty="0"/>
          </a:p>
        </p:txBody>
      </p:sp>
      <p:sp>
        <p:nvSpPr>
          <p:cNvPr id="1036" name="Rectangle 12"/>
          <p:cNvSpPr>
            <a:spLocks noGrp="1" noChangeArrowheads="1"/>
          </p:cNvSpPr>
          <p:nvPr>
            <p:ph type="ftr" sz="quarter" idx="3"/>
          </p:nvPr>
        </p:nvSpPr>
        <p:spPr bwMode="auto">
          <a:xfrm>
            <a:off x="3886200" y="6248400"/>
            <a:ext cx="3048000" cy="381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a:defRPr sz="1200">
                <a:latin typeface="+mn-lt"/>
              </a:defRPr>
            </a:lvl1pPr>
          </a:lstStyle>
          <a:p>
            <a:endParaRPr lang="en-US" dirty="0"/>
          </a:p>
        </p:txBody>
      </p:sp>
      <p:sp>
        <p:nvSpPr>
          <p:cNvPr id="1037" name="Rectangle 13"/>
          <p:cNvSpPr>
            <a:spLocks noGrp="1" noChangeArrowheads="1"/>
          </p:cNvSpPr>
          <p:nvPr>
            <p:ph type="sldNum" sz="quarter" idx="4"/>
          </p:nvPr>
        </p:nvSpPr>
        <p:spPr bwMode="auto">
          <a:xfrm>
            <a:off x="7086600" y="6248400"/>
            <a:ext cx="1905000" cy="3810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200">
                <a:latin typeface="+mn-lt"/>
              </a:defRPr>
            </a:lvl1pPr>
          </a:lstStyle>
          <a:p>
            <a:fld id="{B8B843FD-58CA-46C7-850E-5CA565112E24}" type="slidenum">
              <a:rPr lang="en-US"/>
              <a:pPr/>
              <a:t>‹#›</a:t>
            </a:fld>
            <a:endParaRPr lang="en-US" dirty="0"/>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3200" b="1">
          <a:solidFill>
            <a:schemeClr val="tx1"/>
          </a:solidFill>
          <a:latin typeface="+mj-lt"/>
          <a:ea typeface="+mj-ea"/>
          <a:cs typeface="+mj-cs"/>
        </a:defRPr>
      </a:lvl1pPr>
      <a:lvl2pPr algn="l" rtl="0" eaLnBrk="1" fontAlgn="base" hangingPunct="1">
        <a:spcBef>
          <a:spcPct val="0"/>
        </a:spcBef>
        <a:spcAft>
          <a:spcPct val="0"/>
        </a:spcAft>
        <a:defRPr sz="3200" b="1">
          <a:solidFill>
            <a:schemeClr val="tx1"/>
          </a:solidFill>
          <a:latin typeface="Trebuchet MS" pitchFamily="34" charset="0"/>
        </a:defRPr>
      </a:lvl2pPr>
      <a:lvl3pPr algn="l" rtl="0" eaLnBrk="1" fontAlgn="base" hangingPunct="1">
        <a:spcBef>
          <a:spcPct val="0"/>
        </a:spcBef>
        <a:spcAft>
          <a:spcPct val="0"/>
        </a:spcAft>
        <a:defRPr sz="3200" b="1">
          <a:solidFill>
            <a:schemeClr val="tx1"/>
          </a:solidFill>
          <a:latin typeface="Trebuchet MS" pitchFamily="34" charset="0"/>
        </a:defRPr>
      </a:lvl3pPr>
      <a:lvl4pPr algn="l" rtl="0" eaLnBrk="1" fontAlgn="base" hangingPunct="1">
        <a:spcBef>
          <a:spcPct val="0"/>
        </a:spcBef>
        <a:spcAft>
          <a:spcPct val="0"/>
        </a:spcAft>
        <a:defRPr sz="3200" b="1">
          <a:solidFill>
            <a:schemeClr val="tx1"/>
          </a:solidFill>
          <a:latin typeface="Trebuchet MS" pitchFamily="34" charset="0"/>
        </a:defRPr>
      </a:lvl4pPr>
      <a:lvl5pPr algn="l" rtl="0" eaLnBrk="1" fontAlgn="base" hangingPunct="1">
        <a:spcBef>
          <a:spcPct val="0"/>
        </a:spcBef>
        <a:spcAft>
          <a:spcPct val="0"/>
        </a:spcAft>
        <a:defRPr sz="3200" b="1">
          <a:solidFill>
            <a:schemeClr val="tx1"/>
          </a:solidFill>
          <a:latin typeface="Trebuchet MS" pitchFamily="34" charset="0"/>
        </a:defRPr>
      </a:lvl5pPr>
      <a:lvl6pPr marL="457200" algn="l" rtl="0" eaLnBrk="1" fontAlgn="base" hangingPunct="1">
        <a:spcBef>
          <a:spcPct val="0"/>
        </a:spcBef>
        <a:spcAft>
          <a:spcPct val="0"/>
        </a:spcAft>
        <a:defRPr sz="3200" b="1">
          <a:solidFill>
            <a:schemeClr val="tx1"/>
          </a:solidFill>
          <a:latin typeface="Trebuchet MS" pitchFamily="34" charset="0"/>
        </a:defRPr>
      </a:lvl6pPr>
      <a:lvl7pPr marL="914400" algn="l" rtl="0" eaLnBrk="1" fontAlgn="base" hangingPunct="1">
        <a:spcBef>
          <a:spcPct val="0"/>
        </a:spcBef>
        <a:spcAft>
          <a:spcPct val="0"/>
        </a:spcAft>
        <a:defRPr sz="3200" b="1">
          <a:solidFill>
            <a:schemeClr val="tx1"/>
          </a:solidFill>
          <a:latin typeface="Trebuchet MS" pitchFamily="34" charset="0"/>
        </a:defRPr>
      </a:lvl7pPr>
      <a:lvl8pPr marL="1371600" algn="l" rtl="0" eaLnBrk="1" fontAlgn="base" hangingPunct="1">
        <a:spcBef>
          <a:spcPct val="0"/>
        </a:spcBef>
        <a:spcAft>
          <a:spcPct val="0"/>
        </a:spcAft>
        <a:defRPr sz="3200" b="1">
          <a:solidFill>
            <a:schemeClr val="tx1"/>
          </a:solidFill>
          <a:latin typeface="Trebuchet MS" pitchFamily="34" charset="0"/>
        </a:defRPr>
      </a:lvl8pPr>
      <a:lvl9pPr marL="1828800" algn="l" rtl="0" eaLnBrk="1" fontAlgn="base" hangingPunct="1">
        <a:spcBef>
          <a:spcPct val="0"/>
        </a:spcBef>
        <a:spcAft>
          <a:spcPct val="0"/>
        </a:spcAft>
        <a:defRPr sz="3200" b="1">
          <a:solidFill>
            <a:schemeClr val="tx1"/>
          </a:solidFill>
          <a:latin typeface="Trebuchet MS" pitchFamily="34" charset="0"/>
        </a:defRPr>
      </a:lvl9pPr>
    </p:titleStyle>
    <p:bodyStyle>
      <a:lvl1pPr marL="342900" indent="-342900" algn="l" rtl="0" eaLnBrk="1" fontAlgn="base" hangingPunct="1">
        <a:spcBef>
          <a:spcPct val="50000"/>
        </a:spcBef>
        <a:spcAft>
          <a:spcPct val="0"/>
        </a:spcAft>
        <a:buClr>
          <a:schemeClr val="tx1"/>
        </a:buClr>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Font typeface="Garamond" pitchFamily="18" charset="0"/>
        <a:buChar char="−"/>
        <a:defRPr sz="2200">
          <a:solidFill>
            <a:schemeClr val="tx1"/>
          </a:solidFill>
          <a:latin typeface="+mn-lt"/>
        </a:defRPr>
      </a:lvl2pPr>
      <a:lvl3pPr marL="1143000" indent="-228600" algn="l" rtl="0" eaLnBrk="1" fontAlgn="base" hangingPunct="1">
        <a:spcBef>
          <a:spcPct val="20000"/>
        </a:spcBef>
        <a:spcAft>
          <a:spcPct val="0"/>
        </a:spcAft>
        <a:buClr>
          <a:schemeClr val="tx1"/>
        </a:buClr>
        <a:buChar char="•"/>
        <a:defRPr sz="2000">
          <a:solidFill>
            <a:schemeClr val="tx1"/>
          </a:solidFill>
          <a:latin typeface="+mn-lt"/>
        </a:defRPr>
      </a:lvl3pPr>
      <a:lvl4pPr marL="1600200" indent="-228600" algn="l" rtl="0" eaLnBrk="1" fontAlgn="base" hangingPunct="1">
        <a:spcBef>
          <a:spcPct val="20000"/>
        </a:spcBef>
        <a:spcAft>
          <a:spcPct val="0"/>
        </a:spcAft>
        <a:buClr>
          <a:schemeClr val="tx1"/>
        </a:buClr>
        <a:buFont typeface="Garamond" pitchFamily="18" charset="0"/>
        <a:buChar char="−"/>
        <a:defRPr>
          <a:solidFill>
            <a:schemeClr val="tx1"/>
          </a:solidFill>
          <a:latin typeface="+mn-lt"/>
        </a:defRPr>
      </a:lvl4pPr>
      <a:lvl5pPr marL="2057400" indent="-228600" algn="l" rtl="0" eaLnBrk="1" fontAlgn="base" hangingPunct="1">
        <a:spcBef>
          <a:spcPct val="20000"/>
        </a:spcBef>
        <a:spcAft>
          <a:spcPct val="0"/>
        </a:spcAft>
        <a:buClr>
          <a:schemeClr val="tx1"/>
        </a:buClr>
        <a:buChar char="•"/>
        <a:defRPr sz="1600">
          <a:solidFill>
            <a:schemeClr val="tx1"/>
          </a:solidFill>
          <a:latin typeface="+mn-lt"/>
        </a:defRPr>
      </a:lvl5pPr>
      <a:lvl6pPr marL="2514600" indent="-228600" algn="l" rtl="0" eaLnBrk="1" fontAlgn="base" hangingPunct="1">
        <a:spcBef>
          <a:spcPct val="20000"/>
        </a:spcBef>
        <a:spcAft>
          <a:spcPct val="0"/>
        </a:spcAft>
        <a:buClr>
          <a:schemeClr val="tx1"/>
        </a:buClr>
        <a:buChar char="•"/>
        <a:defRPr sz="1600">
          <a:solidFill>
            <a:schemeClr val="tx1"/>
          </a:solidFill>
          <a:latin typeface="+mn-lt"/>
        </a:defRPr>
      </a:lvl6pPr>
      <a:lvl7pPr marL="2971800" indent="-228600" algn="l" rtl="0" eaLnBrk="1" fontAlgn="base" hangingPunct="1">
        <a:spcBef>
          <a:spcPct val="20000"/>
        </a:spcBef>
        <a:spcAft>
          <a:spcPct val="0"/>
        </a:spcAft>
        <a:buClr>
          <a:schemeClr val="tx1"/>
        </a:buClr>
        <a:buChar char="•"/>
        <a:defRPr sz="1600">
          <a:solidFill>
            <a:schemeClr val="tx1"/>
          </a:solidFill>
          <a:latin typeface="+mn-lt"/>
        </a:defRPr>
      </a:lvl7pPr>
      <a:lvl8pPr marL="3429000" indent="-228600" algn="l" rtl="0" eaLnBrk="1" fontAlgn="base" hangingPunct="1">
        <a:spcBef>
          <a:spcPct val="20000"/>
        </a:spcBef>
        <a:spcAft>
          <a:spcPct val="0"/>
        </a:spcAft>
        <a:buClr>
          <a:schemeClr val="tx1"/>
        </a:buClr>
        <a:buChar char="•"/>
        <a:defRPr sz="1600">
          <a:solidFill>
            <a:schemeClr val="tx1"/>
          </a:solidFill>
          <a:latin typeface="+mn-lt"/>
        </a:defRPr>
      </a:lvl8pPr>
      <a:lvl9pPr marL="3886200" indent="-228600" algn="l" rtl="0" eaLnBrk="1" fontAlgn="base" hangingPunct="1">
        <a:spcBef>
          <a:spcPct val="20000"/>
        </a:spcBef>
        <a:spcAft>
          <a:spcPct val="0"/>
        </a:spcAft>
        <a:buClr>
          <a:schemeClr val="tx1"/>
        </a:buClr>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ctrTitle" sz="quarter"/>
          </p:nvPr>
        </p:nvSpPr>
        <p:spPr/>
        <p:txBody>
          <a:bodyPr/>
          <a:lstStyle/>
          <a:p>
            <a:r>
              <a:rPr lang="en-US" dirty="0"/>
              <a:t>OPEN-MESH ROAMING WiFi NETWORK:</a:t>
            </a:r>
            <a:br>
              <a:rPr lang="en-US" dirty="0"/>
            </a:br>
            <a:endParaRPr lang="en-US" dirty="0"/>
          </a:p>
        </p:txBody>
      </p:sp>
      <p:sp>
        <p:nvSpPr>
          <p:cNvPr id="4101" name="Rectangle 5"/>
          <p:cNvSpPr>
            <a:spLocks noGrp="1" noChangeArrowheads="1"/>
          </p:cNvSpPr>
          <p:nvPr>
            <p:ph type="subTitle" sz="quarter" idx="1"/>
          </p:nvPr>
        </p:nvSpPr>
        <p:spPr/>
        <p:txBody>
          <a:bodyPr/>
          <a:lstStyle/>
          <a:p>
            <a:r>
              <a:rPr lang="en-US" dirty="0" smtClean="0"/>
              <a:t>Group II Members:</a:t>
            </a:r>
          </a:p>
          <a:p>
            <a:r>
              <a:rPr lang="en-US" dirty="0" smtClean="0"/>
              <a:t>*Pandi Kirupa(0907959)</a:t>
            </a:r>
          </a:p>
          <a:p>
            <a:r>
              <a:rPr lang="en-US" dirty="0" smtClean="0"/>
              <a:t>*Lakshmanan(0847014)</a:t>
            </a:r>
          </a:p>
          <a:p>
            <a:r>
              <a:rPr lang="en-US" dirty="0" smtClean="0"/>
              <a:t>*Mihir Vetekar(0880961)</a:t>
            </a:r>
          </a:p>
          <a:p>
            <a:r>
              <a:rPr lang="en-US" dirty="0" smtClean="0"/>
              <a:t>*</a:t>
            </a:r>
            <a:r>
              <a:rPr lang="en-US" dirty="0" smtClean="0"/>
              <a:t>Juspreet(0839049)</a:t>
            </a:r>
            <a:endParaRPr lang="en-US" dirty="0" smtClean="0"/>
          </a:p>
          <a:p>
            <a:r>
              <a:rPr lang="en-US" dirty="0" smtClean="0"/>
              <a:t>*</a:t>
            </a:r>
            <a:r>
              <a:rPr lang="en-US" dirty="0" smtClean="0"/>
              <a:t>Jayahasan(0897670)                                                   </a:t>
            </a:r>
            <a:endParaRPr lang="en-US" dirty="0" smtClean="0"/>
          </a:p>
          <a:p>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905000" y="5410200"/>
            <a:ext cx="6629400" cy="838200"/>
          </a:xfrm>
        </p:spPr>
        <p:txBody>
          <a:bodyPr/>
          <a:lstStyle/>
          <a:p>
            <a:r>
              <a:rPr lang="en-US" sz="1600" dirty="0">
                <a:latin typeface="Times New Roman" pitchFamily="18" charset="0"/>
                <a:cs typeface="Times New Roman" pitchFamily="18" charset="0"/>
              </a:rPr>
              <a:t>We didn’t experience any interference in our network</a:t>
            </a:r>
            <a:r>
              <a:rPr lang="en-US" sz="1600" dirty="0" smtClean="0">
                <a:latin typeface="Times New Roman" pitchFamily="18" charset="0"/>
                <a:cs typeface="Times New Roman" pitchFamily="18" charset="0"/>
              </a:rPr>
              <a:t>. The </a:t>
            </a:r>
            <a:r>
              <a:rPr lang="en-US" sz="1600" dirty="0">
                <a:latin typeface="Times New Roman" pitchFamily="18" charset="0"/>
                <a:cs typeface="Times New Roman" pitchFamily="18" charset="0"/>
              </a:rPr>
              <a:t>green signal shows that there is a strongest network than us where as we didn’t get any red line which denotes the interference.</a:t>
            </a:r>
            <a:br>
              <a:rPr lang="en-US" sz="1600" dirty="0">
                <a:latin typeface="Times New Roman" pitchFamily="18" charset="0"/>
                <a:cs typeface="Times New Roman" pitchFamily="18" charset="0"/>
              </a:rPr>
            </a:br>
            <a:endParaRPr lang="en-US" sz="1600" dirty="0">
              <a:latin typeface="Times New Roman" pitchFamily="18" charset="0"/>
              <a:cs typeface="Times New Roman" pitchFamily="18" charset="0"/>
            </a:endParaRPr>
          </a:p>
        </p:txBody>
      </p:sp>
      <p:sp>
        <p:nvSpPr>
          <p:cNvPr id="29699" name="Rectangle 3"/>
          <p:cNvSpPr>
            <a:spLocks noGrp="1" noChangeArrowheads="1"/>
          </p:cNvSpPr>
          <p:nvPr>
            <p:ph type="body" idx="1"/>
          </p:nvPr>
        </p:nvSpPr>
        <p:spPr>
          <a:xfrm>
            <a:off x="2057400" y="1371600"/>
            <a:ext cx="6324600" cy="3962400"/>
          </a:xfrm>
        </p:spPr>
        <p:txBody>
          <a:bodyPr/>
          <a:lstStyle/>
          <a:p>
            <a:r>
              <a:rPr lang="en-US" sz="1600" dirty="0" smtClean="0">
                <a:solidFill>
                  <a:schemeClr val="tx1"/>
                </a:solidFill>
                <a:latin typeface="Times New Roman" pitchFamily="18" charset="0"/>
                <a:cs typeface="Times New Roman" pitchFamily="18" charset="0"/>
              </a:rPr>
              <a:t>Interference </a:t>
            </a:r>
            <a:r>
              <a:rPr lang="en-US" sz="1600" dirty="0">
                <a:solidFill>
                  <a:schemeClr val="tx1"/>
                </a:solidFill>
                <a:latin typeface="Times New Roman" pitchFamily="18" charset="0"/>
                <a:cs typeface="Times New Roman" pitchFamily="18" charset="0"/>
              </a:rPr>
              <a:t>in the area</a:t>
            </a:r>
            <a:endParaRPr lang="en-US" sz="1600" dirty="0">
              <a:latin typeface="Times New Roman" pitchFamily="18" charset="0"/>
              <a:cs typeface="Times New Roman" pitchFamily="18" charset="0"/>
            </a:endParaRPr>
          </a:p>
        </p:txBody>
      </p:sp>
      <p:pic>
        <p:nvPicPr>
          <p:cNvPr id="10" name="Picture 9" descr="C:\Users\kirupa\Documents\project\no interference.png"/>
          <p:cNvPicPr/>
          <p:nvPr/>
        </p:nvPicPr>
        <p:blipFill>
          <a:blip r:embed="rId2" cstate="print"/>
          <a:srcRect/>
          <a:stretch>
            <a:fillRect/>
          </a:stretch>
        </p:blipFill>
        <p:spPr bwMode="auto">
          <a:xfrm>
            <a:off x="2209800" y="1752600"/>
            <a:ext cx="5943600" cy="3341154"/>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p:txBody>
          <a:bodyPr/>
          <a:lstStyle/>
          <a:p>
            <a:pPr>
              <a:buNone/>
            </a:pPr>
            <a:r>
              <a:rPr lang="en-US" b="1" u="sng" dirty="0">
                <a:solidFill>
                  <a:schemeClr val="tx1"/>
                </a:solidFill>
                <a:latin typeface="Times New Roman" pitchFamily="18" charset="0"/>
                <a:cs typeface="Times New Roman" pitchFamily="18" charset="0"/>
              </a:rPr>
              <a:t>Phase-2 (Infrastructure Deployment)</a:t>
            </a:r>
          </a:p>
          <a:p>
            <a:pPr lvl="0"/>
            <a:r>
              <a:rPr lang="en-US" sz="1600" dirty="0">
                <a:solidFill>
                  <a:schemeClr val="tx1"/>
                </a:solidFill>
                <a:latin typeface="Times New Roman" pitchFamily="18" charset="0"/>
                <a:cs typeface="Times New Roman" pitchFamily="18" charset="0"/>
              </a:rPr>
              <a:t>We connected all three WAPs with cat5e cable and wired it to Main switch.</a:t>
            </a:r>
          </a:p>
          <a:p>
            <a:pPr lvl="0"/>
            <a:r>
              <a:rPr lang="en-US" sz="1600" dirty="0">
                <a:solidFill>
                  <a:schemeClr val="tx1"/>
                </a:solidFill>
                <a:latin typeface="Times New Roman" pitchFamily="18" charset="0"/>
                <a:cs typeface="Times New Roman" pitchFamily="18" charset="0"/>
              </a:rPr>
              <a:t>All connections were laid out by our floor plan(which I sent you last week)</a:t>
            </a:r>
          </a:p>
          <a:p>
            <a:pPr lvl="0"/>
            <a:r>
              <a:rPr lang="en-US" sz="1600" dirty="0">
                <a:solidFill>
                  <a:schemeClr val="tx1"/>
                </a:solidFill>
                <a:latin typeface="Times New Roman" pitchFamily="18" charset="0"/>
                <a:cs typeface="Times New Roman" pitchFamily="18" charset="0"/>
              </a:rPr>
              <a:t>AP1 is connected in the living room,AP2 in the kitchen and final one in the bedroom</a:t>
            </a:r>
          </a:p>
          <a:p>
            <a:pPr lvl="0"/>
            <a:r>
              <a:rPr lang="en-US" sz="1600" dirty="0">
                <a:solidFill>
                  <a:schemeClr val="tx1"/>
                </a:solidFill>
                <a:latin typeface="Times New Roman" pitchFamily="18" charset="0"/>
                <a:cs typeface="Times New Roman" pitchFamily="18" charset="0"/>
              </a:rPr>
              <a:t>We gave same SSID for all WAPs as NYIT Project 1</a:t>
            </a:r>
          </a:p>
          <a:p>
            <a:pPr lvl="0"/>
            <a:r>
              <a:rPr lang="en-US" sz="1600" dirty="0">
                <a:solidFill>
                  <a:schemeClr val="tx1"/>
                </a:solidFill>
                <a:latin typeface="Times New Roman" pitchFamily="18" charset="0"/>
                <a:cs typeface="Times New Roman" pitchFamily="18" charset="0"/>
              </a:rPr>
              <a:t>For two APs we choose channel 6 and other one on channel 4(We have a question in channel selection</a:t>
            </a:r>
            <a:r>
              <a:rPr lang="en-US" sz="1600" dirty="0" smtClean="0">
                <a:solidFill>
                  <a:schemeClr val="tx1"/>
                </a:solidFill>
                <a:latin typeface="Times New Roman" pitchFamily="18" charset="0"/>
                <a:cs typeface="Times New Roman" pitchFamily="18" charset="0"/>
              </a:rPr>
              <a:t>)</a:t>
            </a:r>
            <a:r>
              <a:rPr lang="en-US" sz="1600" dirty="0">
                <a:solidFill>
                  <a:schemeClr val="tx1"/>
                </a:solidFill>
                <a:latin typeface="Times New Roman" pitchFamily="18" charset="0"/>
                <a:cs typeface="Times New Roman" pitchFamily="18" charset="0"/>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dirty="0" smtClean="0">
                <a:latin typeface="Times New Roman" pitchFamily="18" charset="0"/>
                <a:cs typeface="Times New Roman" pitchFamily="18" charset="0"/>
              </a:rPr>
              <a:t/>
            </a:r>
            <a:br>
              <a:rPr lang="en-US" sz="1600" dirty="0" smtClean="0">
                <a:latin typeface="Times New Roman" pitchFamily="18" charset="0"/>
                <a:cs typeface="Times New Roman" pitchFamily="18" charset="0"/>
              </a:rPr>
            </a:br>
            <a:r>
              <a:rPr lang="en-US" sz="1600" dirty="0">
                <a:latin typeface="Times New Roman" pitchFamily="18" charset="0"/>
                <a:cs typeface="Times New Roman" pitchFamily="18" charset="0"/>
              </a:rPr>
              <a:t/>
            </a:r>
            <a:br>
              <a:rPr lang="en-US" sz="1600" dirty="0">
                <a:latin typeface="Times New Roman" pitchFamily="18" charset="0"/>
                <a:cs typeface="Times New Roman" pitchFamily="18" charset="0"/>
              </a:rPr>
            </a:br>
            <a:r>
              <a:rPr lang="en-US" sz="1600" dirty="0" smtClean="0">
                <a:latin typeface="Times New Roman" pitchFamily="18" charset="0"/>
                <a:cs typeface="Times New Roman" pitchFamily="18" charset="0"/>
              </a:rPr>
              <a:t>Below </a:t>
            </a:r>
            <a:r>
              <a:rPr lang="en-US" sz="1600" dirty="0">
                <a:latin typeface="Times New Roman" pitchFamily="18" charset="0"/>
                <a:cs typeface="Times New Roman" pitchFamily="18" charset="0"/>
              </a:rPr>
              <a:t>I have attached all the photos of our work done:</a:t>
            </a:r>
            <a:br>
              <a:rPr lang="en-US" sz="1600" dirty="0">
                <a:latin typeface="Times New Roman" pitchFamily="18" charset="0"/>
                <a:cs typeface="Times New Roman" pitchFamily="18" charset="0"/>
              </a:rPr>
            </a:br>
            <a:r>
              <a:rPr lang="en-US" sz="1600" dirty="0" smtClean="0">
                <a:latin typeface="Times New Roman" pitchFamily="18" charset="0"/>
                <a:cs typeface="Times New Roman" pitchFamily="18" charset="0"/>
              </a:rPr>
              <a:t>This </a:t>
            </a:r>
            <a:r>
              <a:rPr lang="en-US" sz="1600" dirty="0">
                <a:latin typeface="Times New Roman" pitchFamily="18" charset="0"/>
                <a:cs typeface="Times New Roman" pitchFamily="18" charset="0"/>
              </a:rPr>
              <a:t>picture shows the cat5e cables connected to all three WAPs.</a:t>
            </a:r>
            <a:br>
              <a:rPr lang="en-US" sz="1600" dirty="0">
                <a:latin typeface="Times New Roman" pitchFamily="18" charset="0"/>
                <a:cs typeface="Times New Roman" pitchFamily="18" charset="0"/>
              </a:rPr>
            </a:br>
            <a:endParaRPr lang="en-US" sz="1600" dirty="0">
              <a:latin typeface="Times New Roman" pitchFamily="18" charset="0"/>
              <a:cs typeface="Times New Roman" pitchFamily="18" charset="0"/>
            </a:endParaRPr>
          </a:p>
        </p:txBody>
      </p:sp>
      <p:pic>
        <p:nvPicPr>
          <p:cNvPr id="4" name="Content Placeholder 3" descr="C:\Users\kirupa\Downloads\IMG-20150324-WA0052.jpg"/>
          <p:cNvPicPr>
            <a:picLocks noGrp="1"/>
          </p:cNvPicPr>
          <p:nvPr>
            <p:ph idx="1"/>
          </p:nvPr>
        </p:nvPicPr>
        <p:blipFill>
          <a:blip r:embed="rId2" cstate="print"/>
          <a:srcRect/>
          <a:stretch>
            <a:fillRect/>
          </a:stretch>
        </p:blipFill>
        <p:spPr bwMode="auto">
          <a:xfrm>
            <a:off x="3810000" y="2057400"/>
            <a:ext cx="2971800" cy="39624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Times New Roman" pitchFamily="18" charset="0"/>
                <a:cs typeface="Times New Roman" pitchFamily="18" charset="0"/>
              </a:rPr>
              <a:t>According to our floor </a:t>
            </a:r>
            <a:r>
              <a:rPr lang="en-US" sz="2400" dirty="0" smtClean="0">
                <a:latin typeface="Times New Roman" pitchFamily="18" charset="0"/>
                <a:cs typeface="Times New Roman" pitchFamily="18" charset="0"/>
              </a:rPr>
              <a:t>plan, AP </a:t>
            </a:r>
            <a:r>
              <a:rPr lang="en-US" sz="2400" dirty="0">
                <a:latin typeface="Times New Roman" pitchFamily="18" charset="0"/>
                <a:cs typeface="Times New Roman" pitchFamily="18" charset="0"/>
              </a:rPr>
              <a:t>1 in the living room</a:t>
            </a:r>
          </a:p>
        </p:txBody>
      </p:sp>
      <p:pic>
        <p:nvPicPr>
          <p:cNvPr id="4" name="Content Placeholder 3" descr="C:\Users\kirupa\Downloads\IMG-20150324-WA0047.jpg"/>
          <p:cNvPicPr>
            <a:picLocks noGrp="1"/>
          </p:cNvPicPr>
          <p:nvPr>
            <p:ph idx="1"/>
          </p:nvPr>
        </p:nvPicPr>
        <p:blipFill>
          <a:blip r:embed="rId2" cstate="print"/>
          <a:srcRect/>
          <a:stretch>
            <a:fillRect/>
          </a:stretch>
        </p:blipFill>
        <p:spPr bwMode="auto">
          <a:xfrm>
            <a:off x="2514600" y="1981200"/>
            <a:ext cx="5105399" cy="3733799"/>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Times New Roman" pitchFamily="18" charset="0"/>
                <a:cs typeface="Times New Roman" pitchFamily="18" charset="0"/>
              </a:rPr>
              <a:t>AP 2 installed in the </a:t>
            </a:r>
            <a:r>
              <a:rPr lang="en-US" sz="2400" dirty="0" smtClean="0">
                <a:latin typeface="Times New Roman" pitchFamily="18" charset="0"/>
                <a:cs typeface="Times New Roman" pitchFamily="18" charset="0"/>
              </a:rPr>
              <a:t>kitchen</a:t>
            </a:r>
            <a:r>
              <a:rPr lang="en-US" sz="2400" dirty="0">
                <a:latin typeface="Times New Roman" pitchFamily="18" charset="0"/>
                <a:cs typeface="Times New Roman" pitchFamily="18" charset="0"/>
              </a:rPr>
              <a:t/>
            </a:r>
            <a:br>
              <a:rPr lang="en-US" sz="2400" dirty="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pic>
        <p:nvPicPr>
          <p:cNvPr id="4" name="Content Placeholder 3" descr="C:\Users\kirupa\Downloads\IMG-20150324-WA0046.jpg"/>
          <p:cNvPicPr>
            <a:picLocks noGrp="1"/>
          </p:cNvPicPr>
          <p:nvPr>
            <p:ph idx="1"/>
          </p:nvPr>
        </p:nvPicPr>
        <p:blipFill>
          <a:blip r:embed="rId2" cstate="print"/>
          <a:srcRect/>
          <a:stretch>
            <a:fillRect/>
          </a:stretch>
        </p:blipFill>
        <p:spPr bwMode="auto">
          <a:xfrm>
            <a:off x="1905000" y="1981200"/>
            <a:ext cx="5638800" cy="35814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Times New Roman" pitchFamily="18" charset="0"/>
                <a:cs typeface="Times New Roman" pitchFamily="18" charset="0"/>
              </a:rPr>
              <a:t>AP 3 installed in the bedroom</a:t>
            </a:r>
          </a:p>
        </p:txBody>
      </p:sp>
      <p:pic>
        <p:nvPicPr>
          <p:cNvPr id="4" name="Content Placeholder 3" descr="C:\Users\kirupa\Downloads\IMG-20150324-WA0048.jpg"/>
          <p:cNvPicPr>
            <a:picLocks noGrp="1"/>
          </p:cNvPicPr>
          <p:nvPr>
            <p:ph idx="1"/>
          </p:nvPr>
        </p:nvPicPr>
        <p:blipFill>
          <a:blip r:embed="rId2" cstate="print"/>
          <a:srcRect/>
          <a:stretch>
            <a:fillRect/>
          </a:stretch>
        </p:blipFill>
        <p:spPr bwMode="auto">
          <a:xfrm>
            <a:off x="1905000" y="2438400"/>
            <a:ext cx="5562600" cy="36576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066800"/>
            <a:ext cx="6629400" cy="838200"/>
          </a:xfrm>
        </p:spPr>
        <p:txBody>
          <a:bodyPr/>
          <a:lstStyle/>
          <a:p>
            <a:r>
              <a:rPr lang="en-US" sz="1600" dirty="0">
                <a:latin typeface="Times New Roman" pitchFamily="18" charset="0"/>
                <a:cs typeface="Times New Roman" pitchFamily="18" charset="0"/>
              </a:rPr>
              <a:t>Inssider 4 which shows all the three SSID (NYIT project 1) in the optimal channel we chose.</a:t>
            </a:r>
            <a:r>
              <a:rPr lang="en-US" sz="2400" dirty="0">
                <a:latin typeface="Times New Roman" pitchFamily="18" charset="0"/>
                <a:cs typeface="Times New Roman" pitchFamily="18" charset="0"/>
              </a:rPr>
              <a:t/>
            </a:r>
            <a:br>
              <a:rPr lang="en-US" sz="2400" dirty="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pic>
        <p:nvPicPr>
          <p:cNvPr id="4" name="Content Placeholder 3" descr="C:\Users\kirupa\Documents\project\all three connected aps.png"/>
          <p:cNvPicPr>
            <a:picLocks noGrp="1"/>
          </p:cNvPicPr>
          <p:nvPr>
            <p:ph idx="1"/>
          </p:nvPr>
        </p:nvPicPr>
        <p:blipFill>
          <a:blip r:embed="rId2" cstate="print"/>
          <a:srcRect/>
          <a:stretch>
            <a:fillRect/>
          </a:stretch>
        </p:blipFill>
        <p:spPr bwMode="auto">
          <a:xfrm>
            <a:off x="1600200" y="1676400"/>
            <a:ext cx="7162800" cy="44196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3</a:t>
            </a:r>
            <a:r>
              <a:rPr lang="en-US" dirty="0" smtClean="0">
                <a:sym typeface="Wingdings" pitchFamily="2" charset="2"/>
              </a:rPr>
              <a:t>(</a:t>
            </a:r>
            <a:r>
              <a:rPr lang="en-US" dirty="0"/>
              <a:t>Major tests </a:t>
            </a:r>
            <a:r>
              <a:rPr lang="en-US" dirty="0" smtClean="0"/>
              <a:t>conducted)</a:t>
            </a:r>
            <a:endParaRPr lang="en-US" dirty="0"/>
          </a:p>
        </p:txBody>
      </p:sp>
      <p:sp>
        <p:nvSpPr>
          <p:cNvPr id="3" name="Content Placeholder 2"/>
          <p:cNvSpPr>
            <a:spLocks noGrp="1"/>
          </p:cNvSpPr>
          <p:nvPr>
            <p:ph idx="1"/>
          </p:nvPr>
        </p:nvSpPr>
        <p:spPr/>
        <p:txBody>
          <a:bodyPr/>
          <a:lstStyle/>
          <a:p>
            <a:pPr>
              <a:buNone/>
            </a:pPr>
            <a:r>
              <a:rPr lang="en-US" dirty="0">
                <a:solidFill>
                  <a:schemeClr val="tx1"/>
                </a:solidFill>
                <a:latin typeface="+mn-lt"/>
                <a:ea typeface="+mn-ea"/>
                <a:cs typeface="+mn-cs"/>
              </a:rPr>
              <a:t>All Three access point connections_1</a:t>
            </a:r>
          </a:p>
          <a:p>
            <a:pPr>
              <a:buNone/>
            </a:pPr>
            <a:endParaRPr lang="en-US" dirty="0"/>
          </a:p>
        </p:txBody>
      </p:sp>
      <p:pic>
        <p:nvPicPr>
          <p:cNvPr id="5" name="Picture 4" descr="C:\Users\sony\Desktop\nyitproject_1_2.png"/>
          <p:cNvPicPr/>
          <p:nvPr/>
        </p:nvPicPr>
        <p:blipFill>
          <a:blip r:embed="rId2" cstate="print"/>
          <a:srcRect/>
          <a:stretch>
            <a:fillRect/>
          </a:stretch>
        </p:blipFill>
        <p:spPr bwMode="auto">
          <a:xfrm>
            <a:off x="2209800" y="2590800"/>
            <a:ext cx="6162675" cy="3654922"/>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Times New Roman" pitchFamily="18" charset="0"/>
                <a:cs typeface="Times New Roman" pitchFamily="18" charset="0"/>
              </a:rPr>
              <a:t>Internet speed(Before connecting to the  access point)</a:t>
            </a:r>
            <a:br>
              <a:rPr lang="en-US" sz="2400" dirty="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pic>
        <p:nvPicPr>
          <p:cNvPr id="4" name="Content Placeholder 3" descr="C:\Users\sony\Desktop\nyitproject_3.png"/>
          <p:cNvPicPr>
            <a:picLocks noGrp="1"/>
          </p:cNvPicPr>
          <p:nvPr>
            <p:ph idx="1"/>
          </p:nvPr>
        </p:nvPicPr>
        <p:blipFill>
          <a:blip r:embed="rId2" cstate="print"/>
          <a:srcRect/>
          <a:stretch>
            <a:fillRect/>
          </a:stretch>
        </p:blipFill>
        <p:spPr bwMode="auto">
          <a:xfrm>
            <a:off x="2133600" y="2093994"/>
            <a:ext cx="6324600" cy="3889212"/>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Times New Roman" pitchFamily="18" charset="0"/>
                <a:cs typeface="Times New Roman" pitchFamily="18" charset="0"/>
              </a:rPr>
              <a:t>Internet speed(After connecting to the  access point)</a:t>
            </a:r>
            <a:br>
              <a:rPr lang="en-US" sz="2400" dirty="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pic>
        <p:nvPicPr>
          <p:cNvPr id="4" name="Content Placeholder 3" descr="C:\Users\sony\Desktop\nyitproject_1.png"/>
          <p:cNvPicPr>
            <a:picLocks noGrp="1"/>
          </p:cNvPicPr>
          <p:nvPr>
            <p:ph idx="1"/>
          </p:nvPr>
        </p:nvPicPr>
        <p:blipFill>
          <a:blip r:embed="rId2" cstate="print"/>
          <a:srcRect/>
          <a:stretch>
            <a:fillRect/>
          </a:stretch>
        </p:blipFill>
        <p:spPr bwMode="auto">
          <a:xfrm>
            <a:off x="2133600" y="2093994"/>
            <a:ext cx="6324600" cy="3889212"/>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p:cNvSpPr>
            <a:spLocks noGrp="1" noChangeArrowheads="1"/>
          </p:cNvSpPr>
          <p:nvPr>
            <p:ph type="title"/>
          </p:nvPr>
        </p:nvSpPr>
        <p:spPr/>
        <p:txBody>
          <a:bodyPr/>
          <a:lstStyle/>
          <a:p>
            <a:r>
              <a:rPr lang="en-US" dirty="0"/>
              <a:t>Project Goals</a:t>
            </a:r>
          </a:p>
        </p:txBody>
      </p:sp>
      <p:sp>
        <p:nvSpPr>
          <p:cNvPr id="5127" name="Rectangle 7"/>
          <p:cNvSpPr>
            <a:spLocks noGrp="1" noChangeArrowheads="1"/>
          </p:cNvSpPr>
          <p:nvPr>
            <p:ph type="body" idx="1"/>
          </p:nvPr>
        </p:nvSpPr>
        <p:spPr/>
        <p:txBody>
          <a:bodyPr/>
          <a:lstStyle/>
          <a:p>
            <a:r>
              <a:rPr lang="en-US" dirty="0" smtClean="0"/>
              <a:t>Is to setup at least a three WAP roaming wireless network and test security performance and coverage.</a:t>
            </a:r>
          </a:p>
          <a:p>
            <a:r>
              <a:rPr lang="en-US" dirty="0" smtClean="0"/>
              <a:t>To successfully implement the major test and analyze the surrounding networks and test performance. </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Attenuation test</a:t>
            </a:r>
            <a:r>
              <a:rPr lang="en-US" dirty="0"/>
              <a:t/>
            </a:r>
            <a:br>
              <a:rPr lang="en-US" dirty="0"/>
            </a:br>
            <a:endParaRPr lang="en-US" dirty="0"/>
          </a:p>
        </p:txBody>
      </p:sp>
      <p:sp>
        <p:nvSpPr>
          <p:cNvPr id="3" name="Content Placeholder 2"/>
          <p:cNvSpPr>
            <a:spLocks noGrp="1"/>
          </p:cNvSpPr>
          <p:nvPr>
            <p:ph idx="1"/>
          </p:nvPr>
        </p:nvSpPr>
        <p:spPr/>
        <p:txBody>
          <a:bodyPr/>
          <a:lstStyle/>
          <a:p>
            <a:r>
              <a:rPr lang="en-US" sz="1200" dirty="0">
                <a:solidFill>
                  <a:schemeClr val="tx1"/>
                </a:solidFill>
                <a:latin typeface="Times New Roman" pitchFamily="18" charset="0"/>
                <a:cs typeface="Times New Roman" pitchFamily="18" charset="0"/>
              </a:rPr>
              <a:t>Test Setup:</a:t>
            </a:r>
          </a:p>
          <a:p>
            <a:pPr lvl="0"/>
            <a:r>
              <a:rPr lang="en-US" sz="1200" dirty="0">
                <a:solidFill>
                  <a:schemeClr val="tx1"/>
                </a:solidFill>
                <a:latin typeface="Times New Roman" pitchFamily="18" charset="0"/>
                <a:cs typeface="Times New Roman" pitchFamily="18" charset="0"/>
              </a:rPr>
              <a:t>Two wireless routers.</a:t>
            </a:r>
          </a:p>
          <a:p>
            <a:pPr lvl="0"/>
            <a:r>
              <a:rPr lang="en-US" sz="1200" dirty="0">
                <a:solidFill>
                  <a:schemeClr val="tx1"/>
                </a:solidFill>
                <a:latin typeface="Times New Roman" pitchFamily="18" charset="0"/>
                <a:cs typeface="Times New Roman" pitchFamily="18" charset="0"/>
              </a:rPr>
              <a:t>A working network connection.</a:t>
            </a:r>
          </a:p>
          <a:p>
            <a:pPr lvl="0"/>
            <a:r>
              <a:rPr lang="en-US" sz="1200" dirty="0">
                <a:solidFill>
                  <a:schemeClr val="tx1"/>
                </a:solidFill>
                <a:latin typeface="Times New Roman" pitchFamily="18" charset="0"/>
                <a:cs typeface="Times New Roman" pitchFamily="18" charset="0"/>
              </a:rPr>
              <a:t>A machine you can temporarily  hard-wire into the routers so you can set them up.</a:t>
            </a:r>
          </a:p>
          <a:p>
            <a:pPr lvl="0"/>
            <a:r>
              <a:rPr lang="en-US" sz="1200" dirty="0">
                <a:solidFill>
                  <a:schemeClr val="tx1"/>
                </a:solidFill>
                <a:latin typeface="Times New Roman" pitchFamily="18" charset="0"/>
                <a:cs typeface="Times New Roman" pitchFamily="18" charset="0"/>
              </a:rPr>
              <a:t>Adding two wireless access points (Wireless Routers) using the same SSID so that wireless coverage.</a:t>
            </a:r>
          </a:p>
          <a:p>
            <a:pPr lvl="0"/>
            <a:r>
              <a:rPr lang="en-US" sz="1200" dirty="0">
                <a:solidFill>
                  <a:schemeClr val="tx1"/>
                </a:solidFill>
                <a:latin typeface="Times New Roman" pitchFamily="18" charset="0"/>
                <a:cs typeface="Times New Roman" pitchFamily="18" charset="0"/>
              </a:rPr>
              <a:t>Set up wireless security on both routers.</a:t>
            </a:r>
          </a:p>
          <a:p>
            <a:pPr lvl="0"/>
            <a:r>
              <a:rPr lang="en-US" sz="1200" dirty="0">
                <a:solidFill>
                  <a:schemeClr val="tx1"/>
                </a:solidFill>
                <a:latin typeface="Times New Roman" pitchFamily="18" charset="0"/>
                <a:cs typeface="Times New Roman" pitchFamily="18" charset="0"/>
              </a:rPr>
              <a:t>Set up routers such that there are no DHCP or channel conflicts.</a:t>
            </a:r>
          </a:p>
          <a:p>
            <a:pPr>
              <a:buNone/>
            </a:pPr>
            <a:r>
              <a:rPr lang="en-US" sz="1200" dirty="0" smtClean="0">
                <a:latin typeface="Times New Roman" pitchFamily="18" charset="0"/>
                <a:cs typeface="Times New Roman" pitchFamily="18" charset="0"/>
              </a:rPr>
              <a:t> </a:t>
            </a:r>
            <a:r>
              <a:rPr lang="en-US" sz="1200" dirty="0">
                <a:solidFill>
                  <a:schemeClr val="tx1"/>
                </a:solidFill>
                <a:latin typeface="+mn-lt"/>
                <a:ea typeface="+mn-ea"/>
                <a:cs typeface="+mn-cs"/>
              </a:rPr>
              <a:t>Step 1: Configure SSID</a:t>
            </a:r>
          </a:p>
          <a:p>
            <a:pPr>
              <a:buNone/>
            </a:pPr>
            <a:r>
              <a:rPr lang="en-US" sz="1200" dirty="0">
                <a:solidFill>
                  <a:schemeClr val="tx1"/>
                </a:solidFill>
                <a:latin typeface="+mn-lt"/>
                <a:ea typeface="+mn-ea"/>
                <a:cs typeface="+mn-cs"/>
              </a:rPr>
              <a:t>Step 2: Configure wireless </a:t>
            </a:r>
            <a:r>
              <a:rPr lang="en-US" sz="1200" dirty="0" smtClean="0">
                <a:solidFill>
                  <a:schemeClr val="tx1"/>
                </a:solidFill>
                <a:latin typeface="+mn-lt"/>
                <a:ea typeface="+mn-ea"/>
                <a:cs typeface="+mn-cs"/>
              </a:rPr>
              <a:t>security</a:t>
            </a:r>
          </a:p>
          <a:p>
            <a:pPr>
              <a:buNone/>
            </a:pPr>
            <a:r>
              <a:rPr lang="en-US" sz="1200" dirty="0">
                <a:solidFill>
                  <a:schemeClr val="tx1"/>
                </a:solidFill>
                <a:latin typeface="+mn-lt"/>
                <a:ea typeface="+mn-ea"/>
                <a:cs typeface="+mn-cs"/>
              </a:rPr>
              <a:t>Step 3: Configure DHCP</a:t>
            </a:r>
          </a:p>
          <a:p>
            <a:pPr>
              <a:buNone/>
            </a:pPr>
            <a:r>
              <a:rPr lang="en-US" sz="1200" dirty="0">
                <a:solidFill>
                  <a:schemeClr val="tx1"/>
                </a:solidFill>
                <a:latin typeface="+mn-lt"/>
                <a:ea typeface="+mn-ea"/>
                <a:cs typeface="+mn-cs"/>
              </a:rPr>
              <a:t>Step 4: Locate and fire up!</a:t>
            </a:r>
          </a:p>
          <a:p>
            <a:pPr>
              <a:buNone/>
            </a:pPr>
            <a:endParaRPr lang="en-US" sz="1200" dirty="0">
              <a:solidFill>
                <a:schemeClr val="tx1"/>
              </a:solidFill>
              <a:latin typeface="+mn-lt"/>
              <a:ea typeface="+mn-ea"/>
              <a:cs typeface="+mn-cs"/>
            </a:endParaRPr>
          </a:p>
          <a:p>
            <a:pPr>
              <a:buNone/>
            </a:pPr>
            <a:endParaRPr lang="en-US" sz="1200" dirty="0">
              <a:latin typeface="Times New Roman" pitchFamily="18" charset="0"/>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sony\Desktop\atte_1.png"/>
          <p:cNvPicPr>
            <a:picLocks noGrp="1"/>
          </p:cNvPicPr>
          <p:nvPr>
            <p:ph idx="1"/>
          </p:nvPr>
        </p:nvPicPr>
        <p:blipFill>
          <a:blip r:embed="rId2" cstate="print"/>
          <a:srcRect/>
          <a:stretch>
            <a:fillRect/>
          </a:stretch>
        </p:blipFill>
        <p:spPr bwMode="auto">
          <a:xfrm>
            <a:off x="2133600" y="2093994"/>
            <a:ext cx="6324600" cy="3889212"/>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sony\Desktop\atte_overview.png"/>
          <p:cNvPicPr>
            <a:picLocks noGrp="1"/>
          </p:cNvPicPr>
          <p:nvPr>
            <p:ph idx="1"/>
          </p:nvPr>
        </p:nvPicPr>
        <p:blipFill>
          <a:blip r:embed="rId2" cstate="print"/>
          <a:srcRect/>
          <a:stretch>
            <a:fillRect/>
          </a:stretch>
        </p:blipFill>
        <p:spPr bwMode="auto">
          <a:xfrm>
            <a:off x="2133600" y="2093994"/>
            <a:ext cx="6324600" cy="3889212"/>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sony\Desktop\atte_channel.png"/>
          <p:cNvPicPr>
            <a:picLocks noGrp="1"/>
          </p:cNvPicPr>
          <p:nvPr>
            <p:ph idx="1"/>
          </p:nvPr>
        </p:nvPicPr>
        <p:blipFill>
          <a:blip r:embed="rId2" cstate="print"/>
          <a:srcRect/>
          <a:stretch>
            <a:fillRect/>
          </a:stretch>
        </p:blipFill>
        <p:spPr bwMode="auto">
          <a:xfrm>
            <a:off x="2133600" y="2093994"/>
            <a:ext cx="6324600" cy="3889212"/>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914400"/>
            <a:ext cx="6629400" cy="838200"/>
          </a:xfrm>
        </p:spPr>
        <p:txBody>
          <a:bodyPr/>
          <a:lstStyle/>
          <a:p>
            <a:r>
              <a:rPr lang="en-US" sz="2400" u="sng" dirty="0">
                <a:latin typeface="Times New Roman" pitchFamily="18" charset="0"/>
                <a:cs typeface="Times New Roman" pitchFamily="18" charset="0"/>
              </a:rPr>
              <a:t>Channel Performance Test:</a:t>
            </a:r>
            <a:r>
              <a:rPr lang="en-US" dirty="0"/>
              <a:t/>
            </a:r>
            <a:br>
              <a:rPr lang="en-US" dirty="0"/>
            </a:br>
            <a:endParaRPr lang="en-US" dirty="0"/>
          </a:p>
        </p:txBody>
      </p:sp>
      <p:sp>
        <p:nvSpPr>
          <p:cNvPr id="3" name="Content Placeholder 2"/>
          <p:cNvSpPr>
            <a:spLocks noGrp="1"/>
          </p:cNvSpPr>
          <p:nvPr>
            <p:ph idx="1"/>
          </p:nvPr>
        </p:nvSpPr>
        <p:spPr>
          <a:xfrm>
            <a:off x="2133600" y="1676400"/>
            <a:ext cx="6324600" cy="3962400"/>
          </a:xfrm>
        </p:spPr>
        <p:txBody>
          <a:bodyPr/>
          <a:lstStyle/>
          <a:p>
            <a:r>
              <a:rPr lang="en-US" sz="1600" dirty="0">
                <a:solidFill>
                  <a:schemeClr val="tx1"/>
                </a:solidFill>
                <a:latin typeface="Times New Roman" pitchFamily="18" charset="0"/>
                <a:cs typeface="Times New Roman" pitchFamily="18" charset="0"/>
              </a:rPr>
              <a:t>Wi-Fi equipment’s must share spectrum bandwidth which are spaced around multiple channels bands with other networks in the same </a:t>
            </a:r>
            <a:r>
              <a:rPr lang="en-US" sz="1600" dirty="0" smtClean="0">
                <a:solidFill>
                  <a:schemeClr val="tx1"/>
                </a:solidFill>
                <a:latin typeface="Times New Roman" pitchFamily="18" charset="0"/>
                <a:cs typeface="Times New Roman" pitchFamily="18" charset="0"/>
              </a:rPr>
              <a:t>operational </a:t>
            </a:r>
            <a:r>
              <a:rPr lang="en-US" sz="1600" dirty="0">
                <a:solidFill>
                  <a:schemeClr val="tx1"/>
                </a:solidFill>
                <a:latin typeface="Times New Roman" pitchFamily="18" charset="0"/>
                <a:cs typeface="Times New Roman" pitchFamily="18" charset="0"/>
              </a:rPr>
              <a:t>environment</a:t>
            </a:r>
            <a:r>
              <a:rPr lang="en-US" sz="1600" dirty="0" smtClean="0">
                <a:solidFill>
                  <a:schemeClr val="tx1"/>
                </a:solidFill>
                <a:latin typeface="Times New Roman" pitchFamily="18" charset="0"/>
                <a:cs typeface="Times New Roman" pitchFamily="18" charset="0"/>
              </a:rPr>
              <a:t>.</a:t>
            </a:r>
          </a:p>
          <a:p>
            <a:r>
              <a:rPr lang="en-US" sz="1600" dirty="0">
                <a:solidFill>
                  <a:schemeClr val="tx1"/>
                </a:solidFill>
                <a:latin typeface="+mn-lt"/>
                <a:ea typeface="+mn-ea"/>
                <a:cs typeface="+mn-cs"/>
              </a:rPr>
              <a:t>Channels 1, 6, 11 is recommended for the minimum overlapping and interference avoidance</a:t>
            </a:r>
            <a:r>
              <a:rPr lang="en-US" sz="1600" dirty="0" smtClean="0">
                <a:solidFill>
                  <a:schemeClr val="tx1"/>
                </a:solidFill>
                <a:latin typeface="+mn-lt"/>
                <a:ea typeface="+mn-ea"/>
                <a:cs typeface="+mn-cs"/>
              </a:rPr>
              <a:t>.</a:t>
            </a:r>
          </a:p>
          <a:p>
            <a:endParaRPr lang="en-US" sz="1600" dirty="0">
              <a:latin typeface="Times New Roman" pitchFamily="18" charset="0"/>
              <a:cs typeface="Times New Roman" pitchFamily="18" charset="0"/>
            </a:endParaRPr>
          </a:p>
        </p:txBody>
      </p:sp>
      <p:pic>
        <p:nvPicPr>
          <p:cNvPr id="4" name="Picture 3" descr="C:\Users\sony\Desktop\nyitproject_1.png"/>
          <p:cNvPicPr/>
          <p:nvPr/>
        </p:nvPicPr>
        <p:blipFill>
          <a:blip r:embed="rId2" cstate="print"/>
          <a:srcRect/>
          <a:stretch>
            <a:fillRect/>
          </a:stretch>
        </p:blipFill>
        <p:spPr bwMode="auto">
          <a:xfrm>
            <a:off x="2057400" y="3203078"/>
            <a:ext cx="5943600" cy="3654922"/>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Users\sony\Desktop\performancetest_channel.png"/>
          <p:cNvPicPr>
            <a:picLocks noGrp="1"/>
          </p:cNvPicPr>
          <p:nvPr>
            <p:ph idx="1"/>
          </p:nvPr>
        </p:nvPicPr>
        <p:blipFill>
          <a:blip r:embed="rId2" cstate="print"/>
          <a:srcRect/>
          <a:stretch>
            <a:fillRect/>
          </a:stretch>
        </p:blipFill>
        <p:spPr bwMode="auto">
          <a:xfrm>
            <a:off x="2133600" y="2093994"/>
            <a:ext cx="6324600" cy="3889212"/>
          </a:xfrm>
          <a:prstGeom prst="rect">
            <a:avLst/>
          </a:prstGeom>
          <a:noFill/>
          <a:ln w="9525">
            <a:noFill/>
            <a:miter lim="800000"/>
            <a:headEnd/>
            <a:tailEnd/>
          </a:ln>
        </p:spPr>
      </p:pic>
      <p:sp>
        <p:nvSpPr>
          <p:cNvPr id="7" name="Title 1"/>
          <p:cNvSpPr>
            <a:spLocks noGrp="1"/>
          </p:cNvSpPr>
          <p:nvPr>
            <p:ph type="title"/>
          </p:nvPr>
        </p:nvSpPr>
        <p:spPr>
          <a:xfrm>
            <a:off x="1828800" y="1066800"/>
            <a:ext cx="6629400" cy="838200"/>
          </a:xfrm>
        </p:spPr>
        <p:txBody>
          <a:bodyPr/>
          <a:lstStyle/>
          <a:p>
            <a:r>
              <a:rPr lang="en-US" dirty="0" smtClean="0"/>
              <a:t>@Channel 11</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sony\Desktop\test.png"/>
          <p:cNvPicPr>
            <a:picLocks noGrp="1"/>
          </p:cNvPicPr>
          <p:nvPr>
            <p:ph idx="1"/>
          </p:nvPr>
        </p:nvPicPr>
        <p:blipFill>
          <a:blip r:embed="rId2" cstate="print"/>
          <a:srcRect/>
          <a:stretch>
            <a:fillRect/>
          </a:stretch>
        </p:blipFill>
        <p:spPr bwMode="auto">
          <a:xfrm>
            <a:off x="2133600" y="2093994"/>
            <a:ext cx="6324600" cy="3889212"/>
          </a:xfrm>
          <a:prstGeom prst="rect">
            <a:avLst/>
          </a:prstGeom>
          <a:noFill/>
          <a:ln w="9525">
            <a:noFill/>
            <a:miter lim="800000"/>
            <a:headEnd/>
            <a:tailEnd/>
          </a:ln>
        </p:spPr>
      </p:pic>
      <p:sp>
        <p:nvSpPr>
          <p:cNvPr id="5" name="Title 1"/>
          <p:cNvSpPr>
            <a:spLocks noGrp="1"/>
          </p:cNvSpPr>
          <p:nvPr>
            <p:ph type="title"/>
          </p:nvPr>
        </p:nvSpPr>
        <p:spPr>
          <a:xfrm>
            <a:off x="1828800" y="1066800"/>
            <a:ext cx="6629400" cy="838200"/>
          </a:xfrm>
        </p:spPr>
        <p:txBody>
          <a:bodyPr/>
          <a:lstStyle/>
          <a:p>
            <a:r>
              <a:rPr lang="en-US" dirty="0" smtClean="0"/>
              <a:t>@Channel 6</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@Channel 6</a:t>
            </a:r>
            <a:endParaRPr lang="en-US" dirty="0"/>
          </a:p>
        </p:txBody>
      </p:sp>
      <p:pic>
        <p:nvPicPr>
          <p:cNvPr id="4" name="Content Placeholder 3" descr="C:\Users\sony\Desktop\channel11.png"/>
          <p:cNvPicPr>
            <a:picLocks noGrp="1"/>
          </p:cNvPicPr>
          <p:nvPr>
            <p:ph idx="1"/>
          </p:nvPr>
        </p:nvPicPr>
        <p:blipFill>
          <a:blip r:embed="rId2" cstate="print"/>
          <a:srcRect/>
          <a:stretch>
            <a:fillRect/>
          </a:stretch>
        </p:blipFill>
        <p:spPr bwMode="auto">
          <a:xfrm>
            <a:off x="2133600" y="2093994"/>
            <a:ext cx="6324600" cy="3889212"/>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Interference test :</a:t>
            </a:r>
          </a:p>
        </p:txBody>
      </p:sp>
      <p:sp>
        <p:nvSpPr>
          <p:cNvPr id="3" name="Content Placeholder 2"/>
          <p:cNvSpPr>
            <a:spLocks noGrp="1"/>
          </p:cNvSpPr>
          <p:nvPr>
            <p:ph idx="1"/>
          </p:nvPr>
        </p:nvSpPr>
        <p:spPr/>
        <p:txBody>
          <a:bodyPr/>
          <a:lstStyle/>
          <a:p>
            <a:r>
              <a:rPr lang="en-US" sz="1600" dirty="0">
                <a:solidFill>
                  <a:schemeClr val="tx1"/>
                </a:solidFill>
                <a:latin typeface="+mn-lt"/>
                <a:ea typeface="+mn-ea"/>
                <a:cs typeface="+mn-cs"/>
              </a:rPr>
              <a:t>Slow connectivity in an area can be caused by competing networks on the same or overlapping channel</a:t>
            </a:r>
            <a:r>
              <a:rPr lang="en-US" sz="1600" dirty="0" smtClean="0">
                <a:solidFill>
                  <a:schemeClr val="tx1"/>
                </a:solidFill>
                <a:latin typeface="+mn-lt"/>
                <a:ea typeface="+mn-ea"/>
                <a:cs typeface="+mn-cs"/>
              </a:rPr>
              <a:t>.</a:t>
            </a:r>
          </a:p>
          <a:p>
            <a:r>
              <a:rPr lang="en-US" sz="1600" dirty="0">
                <a:solidFill>
                  <a:schemeClr val="tx1"/>
                </a:solidFill>
                <a:latin typeface="+mn-lt"/>
                <a:ea typeface="+mn-ea"/>
                <a:cs typeface="+mn-cs"/>
              </a:rPr>
              <a:t>Your best option is to use a channel with no overlapping networks or share a channel that has networks with low signal strength</a:t>
            </a:r>
            <a:r>
              <a:rPr lang="en-US" sz="1600" dirty="0" smtClean="0">
                <a:solidFill>
                  <a:schemeClr val="tx1"/>
                </a:solidFill>
                <a:latin typeface="+mn-lt"/>
                <a:ea typeface="+mn-ea"/>
                <a:cs typeface="+mn-cs"/>
              </a:rPr>
              <a:t>.</a:t>
            </a:r>
          </a:p>
          <a:p>
            <a:endParaRPr lang="en-US" sz="1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solidFill>
                  <a:schemeClr val="tx1"/>
                </a:solidFill>
                <a:latin typeface="Times New Roman" pitchFamily="18" charset="0"/>
                <a:cs typeface="Times New Roman" pitchFamily="18" charset="0"/>
              </a:rPr>
              <a:t>Dead Spots from Non-Wi-Fi devices</a:t>
            </a:r>
            <a:endParaRPr lang="en-US" sz="2400" dirty="0"/>
          </a:p>
        </p:txBody>
      </p:sp>
      <p:sp>
        <p:nvSpPr>
          <p:cNvPr id="3" name="Content Placeholder 2"/>
          <p:cNvSpPr>
            <a:spLocks noGrp="1"/>
          </p:cNvSpPr>
          <p:nvPr>
            <p:ph idx="1"/>
          </p:nvPr>
        </p:nvSpPr>
        <p:spPr/>
        <p:txBody>
          <a:bodyPr/>
          <a:lstStyle/>
          <a:p>
            <a:r>
              <a:rPr lang="en-US" sz="1600" dirty="0" smtClean="0">
                <a:solidFill>
                  <a:schemeClr val="tx1"/>
                </a:solidFill>
                <a:latin typeface="Times New Roman" pitchFamily="18" charset="0"/>
                <a:cs typeface="Times New Roman" pitchFamily="18" charset="0"/>
              </a:rPr>
              <a:t>Sometimes </a:t>
            </a:r>
            <a:r>
              <a:rPr lang="en-US" sz="1600" dirty="0">
                <a:solidFill>
                  <a:schemeClr val="tx1"/>
                </a:solidFill>
                <a:latin typeface="Times New Roman" pitchFamily="18" charset="0"/>
                <a:cs typeface="Times New Roman" pitchFamily="18" charset="0"/>
              </a:rPr>
              <a:t>you may have excellent signal strength, but little to no connectivity. These dead spots can be caused by competing wireless devices that use the same frequencies as Wi-Fi, but do not cooperate with Wi-Fi. Here are a few common devices that cause dead spots in the home:</a:t>
            </a:r>
          </a:p>
          <a:p>
            <a:r>
              <a:rPr lang="en-US" sz="1600" dirty="0">
                <a:solidFill>
                  <a:schemeClr val="tx1"/>
                </a:solidFill>
                <a:latin typeface="Times New Roman" pitchFamily="18" charset="0"/>
                <a:cs typeface="Times New Roman" pitchFamily="18" charset="0"/>
              </a:rPr>
              <a:t>Cordless Phones</a:t>
            </a:r>
          </a:p>
          <a:p>
            <a:r>
              <a:rPr lang="en-US" sz="1600" dirty="0">
                <a:solidFill>
                  <a:schemeClr val="tx1"/>
                </a:solidFill>
                <a:latin typeface="Times New Roman" pitchFamily="18" charset="0"/>
                <a:cs typeface="Times New Roman" pitchFamily="18" charset="0"/>
              </a:rPr>
              <a:t>Baby Monitors</a:t>
            </a:r>
          </a:p>
          <a:p>
            <a:r>
              <a:rPr lang="en-US" sz="1600" dirty="0">
                <a:solidFill>
                  <a:schemeClr val="tx1"/>
                </a:solidFill>
                <a:latin typeface="Times New Roman" pitchFamily="18" charset="0"/>
                <a:cs typeface="Times New Roman" pitchFamily="18" charset="0"/>
              </a:rPr>
              <a:t>Wireless Audio Systems</a:t>
            </a:r>
          </a:p>
          <a:p>
            <a:r>
              <a:rPr lang="en-US" sz="1600" dirty="0">
                <a:solidFill>
                  <a:schemeClr val="tx1"/>
                </a:solidFill>
                <a:latin typeface="Times New Roman" pitchFamily="18" charset="0"/>
                <a:cs typeface="Times New Roman" pitchFamily="18" charset="0"/>
              </a:rPr>
              <a:t>Nanny Cams</a:t>
            </a:r>
          </a:p>
          <a:p>
            <a:r>
              <a:rPr lang="en-US" sz="1600" dirty="0">
                <a:solidFill>
                  <a:schemeClr val="tx1"/>
                </a:solidFill>
                <a:latin typeface="Times New Roman" pitchFamily="18" charset="0"/>
                <a:cs typeface="Times New Roman" pitchFamily="18" charset="0"/>
              </a:rPr>
              <a:t>Microwave Ovens</a:t>
            </a:r>
          </a:p>
          <a:p>
            <a:r>
              <a:rPr lang="en-US" sz="1600" dirty="0">
                <a:solidFill>
                  <a:schemeClr val="tx1"/>
                </a:solidFill>
                <a:latin typeface="Times New Roman" pitchFamily="18" charset="0"/>
                <a:cs typeface="Times New Roman" pitchFamily="18" charset="0"/>
              </a:rPr>
              <a:t>Wireless Security Systems</a:t>
            </a:r>
          </a:p>
          <a:p>
            <a:endParaRPr lang="en-US" sz="1600" dirty="0">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smtClean="0"/>
              <a:t>Introduction</a:t>
            </a:r>
            <a:endParaRPr lang="en-US" dirty="0"/>
          </a:p>
        </p:txBody>
      </p:sp>
      <p:sp>
        <p:nvSpPr>
          <p:cNvPr id="22531" name="Rectangle 3"/>
          <p:cNvSpPr>
            <a:spLocks noGrp="1" noChangeArrowheads="1"/>
          </p:cNvSpPr>
          <p:nvPr>
            <p:ph type="body" idx="1"/>
          </p:nvPr>
        </p:nvSpPr>
        <p:spPr/>
        <p:txBody>
          <a:bodyPr/>
          <a:lstStyle/>
          <a:p>
            <a:r>
              <a:rPr lang="en-US" sz="1600" dirty="0" smtClean="0">
                <a:solidFill>
                  <a:schemeClr val="tx1"/>
                </a:solidFill>
                <a:latin typeface="Times New Roman" pitchFamily="18" charset="0"/>
                <a:cs typeface="Times New Roman" pitchFamily="18" charset="0"/>
              </a:rPr>
              <a:t>A mesh network is reliable and offers redundancy.</a:t>
            </a:r>
          </a:p>
          <a:p>
            <a:r>
              <a:rPr lang="en-US" sz="1600" dirty="0" smtClean="0">
                <a:solidFill>
                  <a:schemeClr val="tx1"/>
                </a:solidFill>
                <a:latin typeface="Times New Roman" pitchFamily="18" charset="0"/>
                <a:cs typeface="Times New Roman" pitchFamily="18" charset="0"/>
              </a:rPr>
              <a:t>Wireless mesh networks can be implemented with various wireless technology including 802.11, 802.15, 802.16, cellular technologies or combinations of more than one type.</a:t>
            </a:r>
          </a:p>
          <a:p>
            <a:r>
              <a:rPr lang="en-US" sz="1600" dirty="0" smtClean="0">
                <a:solidFill>
                  <a:schemeClr val="tx1"/>
                </a:solidFill>
                <a:latin typeface="Times New Roman" pitchFamily="18" charset="0"/>
                <a:cs typeface="Times New Roman" pitchFamily="18" charset="0"/>
              </a:rPr>
              <a:t>Wireless mesh infrastructure is, in effect, a network of routers minus the cabling between nodes.</a:t>
            </a:r>
          </a:p>
          <a:p>
            <a:r>
              <a:rPr lang="en-US" sz="1600" dirty="0">
                <a:solidFill>
                  <a:schemeClr val="tx1"/>
                </a:solidFill>
                <a:latin typeface="Times New Roman" pitchFamily="18" charset="0"/>
                <a:cs typeface="Times New Roman" pitchFamily="18" charset="0"/>
              </a:rPr>
              <a:t>Open-Mesh makes it easy to get wireless coverage exactly where you need it</a:t>
            </a:r>
            <a:r>
              <a:rPr lang="en-US" sz="1600" dirty="0" smtClean="0">
                <a:solidFill>
                  <a:schemeClr val="tx1"/>
                </a:solidFill>
                <a:latin typeface="Times New Roman" pitchFamily="18" charset="0"/>
                <a:cs typeface="Times New Roman" pitchFamily="18" charset="0"/>
              </a:rPr>
              <a:t>.</a:t>
            </a:r>
          </a:p>
          <a:p>
            <a:r>
              <a:rPr lang="en-US" sz="1600" dirty="0">
                <a:solidFill>
                  <a:schemeClr val="tx1"/>
                </a:solidFill>
                <a:latin typeface="Times New Roman" pitchFamily="18" charset="0"/>
                <a:cs typeface="Times New Roman" pitchFamily="18" charset="0"/>
              </a:rPr>
              <a:t>Open-Mesh single band enclosures are designed specifically for the tiny, powerful OM Series access points and blend in seamlessly in any office, hotel, warehouse or apartment block.</a:t>
            </a:r>
            <a:endParaRPr lang="en-US" sz="1600"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Times New Roman" pitchFamily="18" charset="0"/>
                <a:cs typeface="Times New Roman" pitchFamily="18" charset="0"/>
              </a:rPr>
              <a:t>Interference_Test_1(Check_the_PING)</a:t>
            </a:r>
          </a:p>
        </p:txBody>
      </p:sp>
      <p:pic>
        <p:nvPicPr>
          <p:cNvPr id="4" name="Content Placeholder 3" descr="C:\Users\sony\Desktop\performanceresult_1.png"/>
          <p:cNvPicPr>
            <a:picLocks noGrp="1"/>
          </p:cNvPicPr>
          <p:nvPr>
            <p:ph idx="1"/>
          </p:nvPr>
        </p:nvPicPr>
        <p:blipFill>
          <a:blip r:embed="rId2" cstate="print"/>
          <a:srcRect/>
          <a:stretch>
            <a:fillRect/>
          </a:stretch>
        </p:blipFill>
        <p:spPr bwMode="auto">
          <a:xfrm>
            <a:off x="2133600" y="2093994"/>
            <a:ext cx="6324600" cy="3889212"/>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sony\Desktop\performancetest_1.png"/>
          <p:cNvPicPr>
            <a:picLocks noGrp="1"/>
          </p:cNvPicPr>
          <p:nvPr>
            <p:ph idx="1"/>
          </p:nvPr>
        </p:nvPicPr>
        <p:blipFill>
          <a:blip r:embed="rId2" cstate="print"/>
          <a:srcRect/>
          <a:stretch>
            <a:fillRect/>
          </a:stretch>
        </p:blipFill>
        <p:spPr bwMode="auto">
          <a:xfrm>
            <a:off x="2133600" y="2093994"/>
            <a:ext cx="6324600" cy="3889212"/>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Mobility Performance Test:</a:t>
            </a:r>
            <a:r>
              <a:rPr lang="en-US" dirty="0"/>
              <a:t/>
            </a:r>
            <a:br>
              <a:rPr lang="en-US" dirty="0"/>
            </a:br>
            <a:endParaRPr lang="en-US" dirty="0"/>
          </a:p>
        </p:txBody>
      </p:sp>
      <p:sp>
        <p:nvSpPr>
          <p:cNvPr id="3" name="Content Placeholder 2"/>
          <p:cNvSpPr>
            <a:spLocks noGrp="1"/>
          </p:cNvSpPr>
          <p:nvPr>
            <p:ph idx="1"/>
          </p:nvPr>
        </p:nvSpPr>
        <p:spPr/>
        <p:txBody>
          <a:bodyPr/>
          <a:lstStyle/>
          <a:p>
            <a:r>
              <a:rPr lang="en-US" sz="1600" dirty="0" smtClean="0">
                <a:solidFill>
                  <a:schemeClr val="tx1"/>
                </a:solidFill>
                <a:latin typeface="Times New Roman" pitchFamily="18" charset="0"/>
                <a:cs typeface="Times New Roman" pitchFamily="18" charset="0"/>
              </a:rPr>
              <a:t>Connectivity is a basic concern in designing and implementing wireless networks.</a:t>
            </a:r>
            <a:r>
              <a:rPr lang="en-US" sz="1600" dirty="0" smtClean="0">
                <a:solidFill>
                  <a:schemeClr val="tx1"/>
                </a:solidFill>
                <a:effectLst>
                  <a:outerShdw blurRad="50800" dist="38100" algn="tr" rotWithShape="0">
                    <a:prstClr val="black">
                      <a:alpha val="40000"/>
                    </a:prstClr>
                  </a:outerShdw>
                </a:effectLst>
                <a:latin typeface="Times New Roman" pitchFamily="18" charset="0"/>
                <a:cs typeface="Times New Roman" pitchFamily="18" charset="0"/>
              </a:rPr>
              <a:t> </a:t>
            </a:r>
            <a:r>
              <a:rPr lang="en-US" sz="1600" dirty="0" smtClean="0">
                <a:solidFill>
                  <a:schemeClr val="tx1"/>
                </a:solidFill>
                <a:latin typeface="Times New Roman" pitchFamily="18" charset="0"/>
                <a:cs typeface="Times New Roman" pitchFamily="18" charset="0"/>
              </a:rPr>
              <a:t>Clustering and mobility have been found to improve various aspects of network performance.</a:t>
            </a:r>
          </a:p>
          <a:p>
            <a:r>
              <a:rPr lang="en-US" sz="1600" dirty="0">
                <a:solidFill>
                  <a:schemeClr val="tx1"/>
                </a:solidFill>
                <a:latin typeface="Times New Roman" pitchFamily="18" charset="0"/>
                <a:cs typeface="Times New Roman" pitchFamily="18" charset="0"/>
              </a:rPr>
              <a:t>We have taken all our WAPs and and tested based on our floor plan and checked the speed of the internet.</a:t>
            </a:r>
          </a:p>
          <a:p>
            <a:r>
              <a:rPr lang="en-US" sz="1600" dirty="0">
                <a:solidFill>
                  <a:schemeClr val="tx1"/>
                </a:solidFill>
                <a:latin typeface="Times New Roman" pitchFamily="18" charset="0"/>
                <a:cs typeface="Times New Roman" pitchFamily="18" charset="0"/>
              </a:rPr>
              <a:t>We have given more than 5 screenshots which clearly shows the variation in our networks speed which makes us understand where we get more access to the network apart from the interferences and attenuation it came across. </a:t>
            </a:r>
          </a:p>
          <a:p>
            <a:endParaRPr lang="en-US" sz="1600" dirty="0">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Myhome_network_speedtest</a:t>
            </a:r>
          </a:p>
        </p:txBody>
      </p:sp>
      <p:sp>
        <p:nvSpPr>
          <p:cNvPr id="3" name="Content Placeholder 2"/>
          <p:cNvSpPr>
            <a:spLocks noGrp="1"/>
          </p:cNvSpPr>
          <p:nvPr>
            <p:ph idx="1"/>
          </p:nvPr>
        </p:nvSpPr>
        <p:spPr/>
        <p:txBody>
          <a:bodyPr/>
          <a:lstStyle/>
          <a:p>
            <a:endParaRPr lang="en-US" dirty="0"/>
          </a:p>
        </p:txBody>
      </p:sp>
      <p:pic>
        <p:nvPicPr>
          <p:cNvPr id="4" name="Picture 3" descr="C:\Users\sony\Desktop\java_speed_test_1.png"/>
          <p:cNvPicPr/>
          <p:nvPr/>
        </p:nvPicPr>
        <p:blipFill>
          <a:blip r:embed="rId2" cstate="print"/>
          <a:srcRect/>
          <a:stretch>
            <a:fillRect/>
          </a:stretch>
        </p:blipFill>
        <p:spPr bwMode="auto">
          <a:xfrm>
            <a:off x="2133600" y="2057400"/>
            <a:ext cx="6324600" cy="38862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Mobility_performance_test_1</a:t>
            </a:r>
          </a:p>
        </p:txBody>
      </p:sp>
      <p:pic>
        <p:nvPicPr>
          <p:cNvPr id="4" name="Content Placeholder 3" descr="C:\Users\sony\Desktop\Nyit_speed_test_1.png"/>
          <p:cNvPicPr>
            <a:picLocks noGrp="1"/>
          </p:cNvPicPr>
          <p:nvPr>
            <p:ph idx="1"/>
          </p:nvPr>
        </p:nvPicPr>
        <p:blipFill>
          <a:blip r:embed="rId2" cstate="print"/>
          <a:srcRect/>
          <a:stretch>
            <a:fillRect/>
          </a:stretch>
        </p:blipFill>
        <p:spPr bwMode="auto">
          <a:xfrm>
            <a:off x="2133600" y="2093994"/>
            <a:ext cx="6324600" cy="3889212"/>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Mobility_performance_test_2</a:t>
            </a:r>
          </a:p>
        </p:txBody>
      </p:sp>
      <p:pic>
        <p:nvPicPr>
          <p:cNvPr id="4" name="Content Placeholder 3" descr="C:\Users\sony\Desktop\Nyit_speed_test_2.png"/>
          <p:cNvPicPr>
            <a:picLocks noGrp="1"/>
          </p:cNvPicPr>
          <p:nvPr>
            <p:ph idx="1"/>
          </p:nvPr>
        </p:nvPicPr>
        <p:blipFill>
          <a:blip r:embed="rId2" cstate="print"/>
          <a:srcRect/>
          <a:stretch>
            <a:fillRect/>
          </a:stretch>
        </p:blipFill>
        <p:spPr bwMode="auto">
          <a:xfrm>
            <a:off x="2133600" y="2093994"/>
            <a:ext cx="6324600" cy="3889212"/>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Mobility_performance_test_3</a:t>
            </a:r>
          </a:p>
        </p:txBody>
      </p:sp>
      <p:pic>
        <p:nvPicPr>
          <p:cNvPr id="4" name="Content Placeholder 3" descr="C:\Users\sony\Desktop\Nyit_speed_test_3.png"/>
          <p:cNvPicPr>
            <a:picLocks noGrp="1"/>
          </p:cNvPicPr>
          <p:nvPr>
            <p:ph idx="1"/>
          </p:nvPr>
        </p:nvPicPr>
        <p:blipFill>
          <a:blip r:embed="rId2" cstate="print"/>
          <a:srcRect/>
          <a:stretch>
            <a:fillRect/>
          </a:stretch>
        </p:blipFill>
        <p:spPr bwMode="auto">
          <a:xfrm>
            <a:off x="2133600" y="2093994"/>
            <a:ext cx="6324600" cy="3889212"/>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Mobility_performance_test_4</a:t>
            </a:r>
          </a:p>
        </p:txBody>
      </p:sp>
      <p:pic>
        <p:nvPicPr>
          <p:cNvPr id="4" name="Content Placeholder 3" descr="C:\Users\sony\Desktop\Nyit_speed_test_4.png"/>
          <p:cNvPicPr>
            <a:picLocks noGrp="1"/>
          </p:cNvPicPr>
          <p:nvPr>
            <p:ph idx="1"/>
          </p:nvPr>
        </p:nvPicPr>
        <p:blipFill>
          <a:blip r:embed="rId2" cstate="print"/>
          <a:srcRect/>
          <a:stretch>
            <a:fillRect/>
          </a:stretch>
        </p:blipFill>
        <p:spPr bwMode="auto">
          <a:xfrm>
            <a:off x="2133600" y="2093994"/>
            <a:ext cx="6324600" cy="3889212"/>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WAP failure test:</a:t>
            </a:r>
            <a:br>
              <a:rPr lang="en-US" dirty="0"/>
            </a:br>
            <a:endParaRPr lang="en-US" dirty="0"/>
          </a:p>
        </p:txBody>
      </p:sp>
      <p:sp>
        <p:nvSpPr>
          <p:cNvPr id="3" name="Content Placeholder 2"/>
          <p:cNvSpPr>
            <a:spLocks noGrp="1"/>
          </p:cNvSpPr>
          <p:nvPr>
            <p:ph idx="1"/>
          </p:nvPr>
        </p:nvSpPr>
        <p:spPr/>
        <p:txBody>
          <a:bodyPr/>
          <a:lstStyle/>
          <a:p>
            <a:r>
              <a:rPr lang="en-US" sz="1600" dirty="0">
                <a:solidFill>
                  <a:schemeClr val="tx1"/>
                </a:solidFill>
                <a:latin typeface="Times New Roman" pitchFamily="18" charset="0"/>
                <a:cs typeface="Times New Roman" pitchFamily="18" charset="0"/>
              </a:rPr>
              <a:t>We planned to have both access points wired together, and perhaps placed a fair distance apart then this should work. This diagram illustrates that scenario:</a:t>
            </a:r>
          </a:p>
          <a:p>
            <a:endParaRPr lang="en-US" dirty="0"/>
          </a:p>
        </p:txBody>
      </p:sp>
      <p:pic>
        <p:nvPicPr>
          <p:cNvPr id="4" name="Picture 3" descr="Working Wirless Setup"/>
          <p:cNvPicPr/>
          <p:nvPr/>
        </p:nvPicPr>
        <p:blipFill>
          <a:blip r:embed="rId2" cstate="print"/>
          <a:srcRect/>
          <a:stretch>
            <a:fillRect/>
          </a:stretch>
        </p:blipFill>
        <p:spPr bwMode="auto">
          <a:xfrm>
            <a:off x="2743200" y="3200400"/>
            <a:ext cx="5276850" cy="299085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dirty="0"/>
          </a:p>
        </p:txBody>
      </p:sp>
      <p:pic>
        <p:nvPicPr>
          <p:cNvPr id="6" name="Picture 5" descr="C:\Users\sony\Desktop\Nyit_speed_test_6.png"/>
          <p:cNvPicPr/>
          <p:nvPr/>
        </p:nvPicPr>
        <p:blipFill>
          <a:blip r:embed="rId2" cstate="print"/>
          <a:srcRect/>
          <a:stretch>
            <a:fillRect/>
          </a:stretch>
        </p:blipFill>
        <p:spPr bwMode="auto">
          <a:xfrm>
            <a:off x="1676400" y="1295400"/>
            <a:ext cx="6324600" cy="39624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Abstract</a:t>
            </a:r>
            <a:endParaRPr lang="en-US" dirty="0"/>
          </a:p>
        </p:txBody>
      </p:sp>
      <p:sp>
        <p:nvSpPr>
          <p:cNvPr id="23555" name="Rectangle 3"/>
          <p:cNvSpPr>
            <a:spLocks noGrp="1" noChangeArrowheads="1"/>
          </p:cNvSpPr>
          <p:nvPr>
            <p:ph type="body" idx="1"/>
          </p:nvPr>
        </p:nvSpPr>
        <p:spPr/>
        <p:txBody>
          <a:bodyPr/>
          <a:lstStyle/>
          <a:p>
            <a:r>
              <a:rPr lang="en-US" sz="1600" dirty="0">
                <a:latin typeface="Times New Roman" pitchFamily="18" charset="0"/>
                <a:cs typeface="Times New Roman" pitchFamily="18" charset="0"/>
              </a:rPr>
              <a:t>Do you have a home or office that is particularly tricky to get covered with a WiFi network? Well, Open-Mesh to the rescue! The Open-Mesh WiFi system is the best ever experienced when it comes to coverage, ease of installation and price.With the help of three access points we created and performed baseline performance evaluations with several standard testing methods.A basic site survey was conducted before and after deployment of the mesh network.As a result,an environment who built with te help of access points which were able to accept the interference occurred from things like microwave ovens</a:t>
            </a:r>
            <a:r>
              <a:rPr lang="en-US" sz="1600" dirty="0" smtClean="0">
                <a:latin typeface="Times New Roman" pitchFamily="18" charset="0"/>
                <a:cs typeface="Times New Roman" pitchFamily="18" charset="0"/>
              </a:rPr>
              <a:t>, other </a:t>
            </a:r>
            <a:r>
              <a:rPr lang="en-US" sz="1600" dirty="0">
                <a:latin typeface="Times New Roman" pitchFamily="18" charset="0"/>
                <a:cs typeface="Times New Roman" pitchFamily="18" charset="0"/>
              </a:rPr>
              <a:t>access points and other sources of interference.</a:t>
            </a:r>
          </a:p>
          <a:p>
            <a:pPr>
              <a:buNone/>
            </a:pPr>
            <a:endParaRPr lang="en-US" sz="1600" dirty="0">
              <a:latin typeface="Times New Roman" pitchFamily="18" charset="0"/>
              <a:cs typeface="Times New Roman"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sony\Desktop\Nyit_speed_test_5.png"/>
          <p:cNvPicPr>
            <a:picLocks noGrp="1"/>
          </p:cNvPicPr>
          <p:nvPr>
            <p:ph idx="1"/>
          </p:nvPr>
        </p:nvPicPr>
        <p:blipFill>
          <a:blip r:embed="rId2" cstate="print"/>
          <a:srcRect/>
          <a:stretch>
            <a:fillRect/>
          </a:stretch>
        </p:blipFill>
        <p:spPr bwMode="auto">
          <a:xfrm>
            <a:off x="1752600" y="1066800"/>
            <a:ext cx="6324600" cy="3889212"/>
          </a:xfrm>
          <a:prstGeom prst="rect">
            <a:avLst/>
          </a:prstGeom>
          <a:noFill/>
          <a:ln w="9525">
            <a:noFill/>
            <a:miter lim="800000"/>
            <a:headEnd/>
            <a:tailEnd/>
          </a:ln>
        </p:spPr>
      </p:pic>
      <p:sp>
        <p:nvSpPr>
          <p:cNvPr id="5" name="Title 1"/>
          <p:cNvSpPr>
            <a:spLocks noGrp="1"/>
          </p:cNvSpPr>
          <p:nvPr>
            <p:ph type="title"/>
          </p:nvPr>
        </p:nvSpPr>
        <p:spPr>
          <a:xfrm>
            <a:off x="1752600" y="5105400"/>
            <a:ext cx="6629400" cy="838200"/>
          </a:xfrm>
        </p:spPr>
        <p:txBody>
          <a:bodyPr/>
          <a:lstStyle/>
          <a:p>
            <a:r>
              <a:rPr lang="en-US" sz="1600" dirty="0">
                <a:latin typeface="Times New Roman" pitchFamily="18" charset="0"/>
                <a:cs typeface="Times New Roman" pitchFamily="18" charset="0"/>
              </a:rPr>
              <a:t>The change in our download speed is illustrated by the above two screenshots</a:t>
            </a:r>
            <a:br>
              <a:rPr lang="en-US" sz="1600" dirty="0">
                <a:latin typeface="Times New Roman" pitchFamily="18" charset="0"/>
                <a:cs typeface="Times New Roman" pitchFamily="18" charset="0"/>
              </a:rPr>
            </a:br>
            <a:endParaRPr lang="en-US" sz="1600" dirty="0">
              <a:latin typeface="Times New Roman" pitchFamily="18" charset="0"/>
              <a:cs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838200"/>
            <a:ext cx="6629400" cy="838200"/>
          </a:xfrm>
        </p:spPr>
        <p:txBody>
          <a:bodyPr/>
          <a:lstStyle/>
          <a:p>
            <a:r>
              <a:rPr lang="en-US" dirty="0" smtClean="0"/>
              <a:t>WAP_Failure_TEST_Overview</a:t>
            </a:r>
            <a:endParaRPr lang="en-US" dirty="0"/>
          </a:p>
        </p:txBody>
      </p:sp>
      <p:pic>
        <p:nvPicPr>
          <p:cNvPr id="4" name="Content Placeholder 3" descr="C:\Users\sony\Desktop\WAP FAilure_overview.png"/>
          <p:cNvPicPr>
            <a:picLocks noGrp="1"/>
          </p:cNvPicPr>
          <p:nvPr>
            <p:ph idx="1"/>
          </p:nvPr>
        </p:nvPicPr>
        <p:blipFill>
          <a:blip r:embed="rId2" cstate="print"/>
          <a:srcRect/>
          <a:stretch>
            <a:fillRect/>
          </a:stretch>
        </p:blipFill>
        <p:spPr bwMode="auto">
          <a:xfrm>
            <a:off x="1676400" y="1752600"/>
            <a:ext cx="6324600" cy="3889212"/>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Ipconfiguration test</a:t>
            </a:r>
            <a:br>
              <a:rPr lang="en-US" dirty="0"/>
            </a:br>
            <a:endParaRPr lang="en-US" dirty="0"/>
          </a:p>
        </p:txBody>
      </p:sp>
      <p:sp>
        <p:nvSpPr>
          <p:cNvPr id="3" name="Content Placeholder 2"/>
          <p:cNvSpPr>
            <a:spLocks noGrp="1"/>
          </p:cNvSpPr>
          <p:nvPr>
            <p:ph idx="1"/>
          </p:nvPr>
        </p:nvSpPr>
        <p:spPr/>
        <p:txBody>
          <a:bodyPr/>
          <a:lstStyle/>
          <a:p>
            <a:r>
              <a:rPr lang="en-US" sz="1600" b="1" dirty="0">
                <a:solidFill>
                  <a:schemeClr val="tx1"/>
                </a:solidFill>
                <a:latin typeface="Times New Roman" pitchFamily="18" charset="0"/>
                <a:cs typeface="Times New Roman" pitchFamily="18" charset="0"/>
              </a:rPr>
              <a:t>Ipconfig:</a:t>
            </a:r>
            <a:endParaRPr lang="en-US" sz="1600" dirty="0">
              <a:solidFill>
                <a:schemeClr val="tx1"/>
              </a:solidFill>
              <a:latin typeface="Times New Roman" pitchFamily="18" charset="0"/>
              <a:cs typeface="Times New Roman" pitchFamily="18" charset="0"/>
            </a:endParaRPr>
          </a:p>
          <a:p>
            <a:r>
              <a:rPr lang="en-US" sz="1600" dirty="0">
                <a:solidFill>
                  <a:schemeClr val="tx1"/>
                </a:solidFill>
                <a:latin typeface="Times New Roman" pitchFamily="18" charset="0"/>
                <a:cs typeface="Times New Roman" pitchFamily="18" charset="0"/>
              </a:rPr>
              <a:t>The IPCONFIG command displays all current TCP/IP network configuration values.</a:t>
            </a:r>
          </a:p>
          <a:p>
            <a:r>
              <a:rPr lang="en-US" sz="1600" dirty="0">
                <a:solidFill>
                  <a:schemeClr val="tx1"/>
                </a:solidFill>
                <a:latin typeface="Times New Roman" pitchFamily="18" charset="0"/>
                <a:cs typeface="Times New Roman" pitchFamily="18" charset="0"/>
              </a:rPr>
              <a:t>It gives you basic information to </a:t>
            </a:r>
            <a:r>
              <a:rPr lang="en-US" sz="1600" dirty="0" smtClean="0">
                <a:solidFill>
                  <a:schemeClr val="tx1"/>
                </a:solidFill>
                <a:latin typeface="Times New Roman" pitchFamily="18" charset="0"/>
                <a:cs typeface="Times New Roman" pitchFamily="18" charset="0"/>
              </a:rPr>
              <a:t>get </a:t>
            </a:r>
            <a:r>
              <a:rPr lang="en-US" sz="1600" dirty="0">
                <a:solidFill>
                  <a:schemeClr val="tx1"/>
                </a:solidFill>
                <a:latin typeface="Times New Roman" pitchFamily="18" charset="0"/>
                <a:cs typeface="Times New Roman" pitchFamily="18" charset="0"/>
              </a:rPr>
              <a:t>your IP address, your router’s IP address, DNS Server IP address, DHCP Server IP address, etc…</a:t>
            </a:r>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Ipconfig_test(wireless_connectin_details)</a:t>
            </a:r>
          </a:p>
        </p:txBody>
      </p:sp>
      <p:pic>
        <p:nvPicPr>
          <p:cNvPr id="4" name="Content Placeholder 3" descr="C:\Users\sony\Desktop\ipconfig_wireless_nw_connection.png"/>
          <p:cNvPicPr>
            <a:picLocks noGrp="1"/>
          </p:cNvPicPr>
          <p:nvPr>
            <p:ph idx="1"/>
          </p:nvPr>
        </p:nvPicPr>
        <p:blipFill>
          <a:blip r:embed="rId2" cstate="print"/>
          <a:srcRect/>
          <a:stretch>
            <a:fillRect/>
          </a:stretch>
        </p:blipFill>
        <p:spPr bwMode="auto">
          <a:xfrm>
            <a:off x="2133600" y="2093994"/>
            <a:ext cx="6324600" cy="3889212"/>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066800"/>
            <a:ext cx="6629400" cy="838200"/>
          </a:xfrm>
        </p:spPr>
        <p:txBody>
          <a:bodyPr/>
          <a:lstStyle/>
          <a:p>
            <a:r>
              <a:rPr lang="en-US" dirty="0"/>
              <a:t>Ipconfig/all_test(wireless_connectin_details_indepth)</a:t>
            </a:r>
          </a:p>
        </p:txBody>
      </p:sp>
      <p:pic>
        <p:nvPicPr>
          <p:cNvPr id="4" name="Content Placeholder 3" descr="C:\Users\sony\Desktop\ipconfigall_wireless_nw_connection_indepth.png"/>
          <p:cNvPicPr>
            <a:picLocks noGrp="1"/>
          </p:cNvPicPr>
          <p:nvPr>
            <p:ph idx="1"/>
          </p:nvPr>
        </p:nvPicPr>
        <p:blipFill>
          <a:blip r:embed="rId2" cstate="print"/>
          <a:srcRect/>
          <a:stretch>
            <a:fillRect/>
          </a:stretch>
        </p:blipFill>
        <p:spPr bwMode="auto">
          <a:xfrm>
            <a:off x="2133600" y="2093994"/>
            <a:ext cx="6324600" cy="3889212"/>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Ping test</a:t>
            </a:r>
            <a:br>
              <a:rPr lang="en-US" dirty="0" smtClean="0"/>
            </a:br>
            <a:endParaRPr lang="en-US" dirty="0"/>
          </a:p>
        </p:txBody>
      </p:sp>
      <p:sp>
        <p:nvSpPr>
          <p:cNvPr id="3" name="Content Placeholder 2"/>
          <p:cNvSpPr>
            <a:spLocks noGrp="1"/>
          </p:cNvSpPr>
          <p:nvPr>
            <p:ph idx="1"/>
          </p:nvPr>
        </p:nvSpPr>
        <p:spPr/>
        <p:txBody>
          <a:bodyPr/>
          <a:lstStyle/>
          <a:p>
            <a:r>
              <a:rPr lang="en-US" sz="1600" b="1" dirty="0" smtClean="0">
                <a:latin typeface="Times New Roman" pitchFamily="18" charset="0"/>
                <a:cs typeface="Times New Roman" pitchFamily="18" charset="0"/>
              </a:rPr>
              <a:t>Ping</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Allows you to send a SIGNAL to another Device on the NETWOR to see if it is ACTIVE.</a:t>
            </a:r>
          </a:p>
          <a:p>
            <a:r>
              <a:rPr lang="en-US" sz="1600" b="1" dirty="0" smtClean="0">
                <a:latin typeface="Times New Roman" pitchFamily="18" charset="0"/>
                <a:cs typeface="Times New Roman" pitchFamily="18" charset="0"/>
              </a:rPr>
              <a:t> HOW IT WORKS?</a:t>
            </a:r>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Uses the ICMP(Internet Control Message Protocol) to send out an “echo request” to the destination device, and gets back an “echo response” if the device you are trying to reach of in fact ACTIVE.</a:t>
            </a:r>
          </a:p>
          <a:p>
            <a:pPr>
              <a:buNone/>
            </a:pP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533400"/>
            <a:ext cx="6629400" cy="838200"/>
          </a:xfrm>
        </p:spPr>
        <p:txBody>
          <a:bodyPr/>
          <a:lstStyle/>
          <a:p>
            <a:r>
              <a:rPr lang="en-US" dirty="0" smtClean="0">
                <a:latin typeface="Times New Roman" pitchFamily="18" charset="0"/>
                <a:cs typeface="Times New Roman" pitchFamily="18" charset="0"/>
              </a:rPr>
              <a:t>Ping_test_nyitProject_1_ipaddress</a:t>
            </a:r>
            <a:endParaRPr lang="en-US" dirty="0">
              <a:latin typeface="Times New Roman" pitchFamily="18" charset="0"/>
              <a:cs typeface="Times New Roman" pitchFamily="18" charset="0"/>
            </a:endParaRPr>
          </a:p>
        </p:txBody>
      </p:sp>
      <p:pic>
        <p:nvPicPr>
          <p:cNvPr id="4" name="Content Placeholder 3" descr="C:\Users\sony\Desktop\ping_test_nyit_project_1.png"/>
          <p:cNvPicPr>
            <a:picLocks noGrp="1"/>
          </p:cNvPicPr>
          <p:nvPr>
            <p:ph idx="1"/>
          </p:nvPr>
        </p:nvPicPr>
        <p:blipFill>
          <a:blip r:embed="rId2" cstate="print"/>
          <a:srcRect/>
          <a:stretch>
            <a:fillRect/>
          </a:stretch>
        </p:blipFill>
        <p:spPr bwMode="auto">
          <a:xfrm>
            <a:off x="1981200" y="1524000"/>
            <a:ext cx="6324600" cy="3889212"/>
          </a:xfrm>
          <a:prstGeom prst="rect">
            <a:avLst/>
          </a:prstGeom>
          <a:noFill/>
          <a:ln w="9525">
            <a:noFill/>
            <a:miter lim="800000"/>
            <a:headEnd/>
            <a:tailEnd/>
          </a:ln>
        </p:spPr>
      </p:pic>
      <p:sp>
        <p:nvSpPr>
          <p:cNvPr id="6" name="Title 1"/>
          <p:cNvSpPr txBox="1">
            <a:spLocks/>
          </p:cNvSpPr>
          <p:nvPr/>
        </p:nvSpPr>
        <p:spPr bwMode="auto">
          <a:xfrm>
            <a:off x="1905000" y="5791200"/>
            <a:ext cx="6629400" cy="838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p>
            <a:r>
              <a:rPr lang="en-US" sz="1600" dirty="0" smtClean="0"/>
              <a:t>Ping statistics for 10.255.243.47:</a:t>
            </a:r>
          </a:p>
          <a:p>
            <a:r>
              <a:rPr lang="en-US" sz="1600" dirty="0" smtClean="0"/>
              <a:t>    </a:t>
            </a:r>
            <a:r>
              <a:rPr lang="en-US" sz="1600" b="1" dirty="0" smtClean="0"/>
              <a:t>Packets: Sent = 4, Received = 4, Lost = 0 (0% loss)</a:t>
            </a:r>
            <a:r>
              <a:rPr lang="en-US" sz="1600" dirty="0" smtClean="0"/>
              <a:t>,</a:t>
            </a:r>
          </a:p>
          <a:p>
            <a:r>
              <a:rPr lang="en-US" sz="1600" dirty="0" smtClean="0"/>
              <a:t>Approximate round trip times in milli-seconds:</a:t>
            </a:r>
          </a:p>
          <a:p>
            <a:r>
              <a:rPr lang="en-US" sz="1600" dirty="0" smtClean="0"/>
              <a:t>    Minimum = 0ms, Maximum = 0ms, Average = 0ms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762000"/>
            <a:ext cx="6629400" cy="838200"/>
          </a:xfrm>
        </p:spPr>
        <p:txBody>
          <a:bodyPr/>
          <a:lstStyle/>
          <a:p>
            <a:r>
              <a:rPr lang="en-US" sz="2400" dirty="0" smtClean="0">
                <a:latin typeface="Times New Roman" pitchFamily="18" charset="0"/>
                <a:cs typeface="Times New Roman" pitchFamily="18" charset="0"/>
              </a:rPr>
              <a:t>Ping_test_nyitproject_google.com(check the time difference between google and ipaddresss)</a:t>
            </a:r>
            <a:endParaRPr lang="en-US" sz="2400" dirty="0">
              <a:latin typeface="Times New Roman" pitchFamily="18" charset="0"/>
              <a:cs typeface="Times New Roman" pitchFamily="18" charset="0"/>
            </a:endParaRPr>
          </a:p>
        </p:txBody>
      </p:sp>
      <p:sp>
        <p:nvSpPr>
          <p:cNvPr id="4" name="Title 1"/>
          <p:cNvSpPr txBox="1">
            <a:spLocks/>
          </p:cNvSpPr>
          <p:nvPr/>
        </p:nvSpPr>
        <p:spPr bwMode="auto">
          <a:xfrm>
            <a:off x="1600200" y="5867400"/>
            <a:ext cx="6629400" cy="838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p>
            <a:r>
              <a:rPr lang="en-US" sz="1600" dirty="0" smtClean="0"/>
              <a:t>Ping statistics for 74.125.196.104:</a:t>
            </a:r>
          </a:p>
          <a:p>
            <a:r>
              <a:rPr lang="en-US" sz="1600" dirty="0" smtClean="0"/>
              <a:t>    </a:t>
            </a:r>
            <a:r>
              <a:rPr lang="en-US" sz="1600" b="1" dirty="0" smtClean="0"/>
              <a:t>Packets: Sent = 4, Received = 4, Lost = 0 (0% loss),</a:t>
            </a:r>
            <a:endParaRPr lang="en-US" sz="1600" dirty="0" smtClean="0"/>
          </a:p>
          <a:p>
            <a:r>
              <a:rPr lang="en-US" sz="1600" dirty="0" smtClean="0"/>
              <a:t>Approximate round trip times in milli-seconds:</a:t>
            </a:r>
          </a:p>
          <a:p>
            <a:r>
              <a:rPr lang="en-US" sz="1600" dirty="0" smtClean="0"/>
              <a:t>    Minimum = 35ms, Maximum = 37ms, Average = 36ms</a:t>
            </a:r>
            <a:endParaRPr lang="en-US" sz="1600" dirty="0"/>
          </a:p>
        </p:txBody>
      </p:sp>
      <p:pic>
        <p:nvPicPr>
          <p:cNvPr id="5" name="Content Placeholder 4" descr="C:\Users\sony\Desktop\ping_test_nyitproject_google_1.png"/>
          <p:cNvPicPr>
            <a:picLocks noGrp="1"/>
          </p:cNvPicPr>
          <p:nvPr>
            <p:ph idx="1"/>
          </p:nvPr>
        </p:nvPicPr>
        <p:blipFill>
          <a:blip r:embed="rId2" cstate="print"/>
          <a:srcRect/>
          <a:stretch>
            <a:fillRect/>
          </a:stretch>
        </p:blipFill>
        <p:spPr bwMode="auto">
          <a:xfrm>
            <a:off x="1828800" y="1712994"/>
            <a:ext cx="6324600" cy="3889212"/>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762000"/>
            <a:ext cx="6629400" cy="838200"/>
          </a:xfrm>
        </p:spPr>
        <p:txBody>
          <a:bodyPr/>
          <a:lstStyle/>
          <a:p>
            <a:r>
              <a:rPr lang="en-US" sz="2400" dirty="0" smtClean="0">
                <a:latin typeface="Times New Roman" pitchFamily="18" charset="0"/>
                <a:cs typeface="Times New Roman" pitchFamily="18" charset="0"/>
              </a:rPr>
              <a:t>Ping_nyit_project_givencmd_doesnt_exist</a:t>
            </a:r>
            <a:endParaRPr lang="en-US" sz="2400" dirty="0">
              <a:latin typeface="Times New Roman" pitchFamily="18" charset="0"/>
              <a:cs typeface="Times New Roman" pitchFamily="18" charset="0"/>
            </a:endParaRPr>
          </a:p>
        </p:txBody>
      </p:sp>
      <p:sp>
        <p:nvSpPr>
          <p:cNvPr id="4" name="Title 1"/>
          <p:cNvSpPr txBox="1">
            <a:spLocks/>
          </p:cNvSpPr>
          <p:nvPr/>
        </p:nvSpPr>
        <p:spPr bwMode="auto">
          <a:xfrm>
            <a:off x="1838696" y="5818909"/>
            <a:ext cx="6629400" cy="838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p>
            <a:r>
              <a:rPr lang="en-US" sz="1600" dirty="0" smtClean="0"/>
              <a:t>Ping statistics for 192.200.1.1:</a:t>
            </a:r>
          </a:p>
          <a:p>
            <a:r>
              <a:rPr lang="en-US" sz="1600" b="1" dirty="0" smtClean="0"/>
              <a:t>    Packets: Sent = 4, Received = 0, Lost = 4 (100% loss),</a:t>
            </a:r>
            <a:endParaRPr lang="en-US" sz="1600" dirty="0"/>
          </a:p>
        </p:txBody>
      </p:sp>
      <p:pic>
        <p:nvPicPr>
          <p:cNvPr id="5" name="Content Placeholder 4" descr="C:\Users\sony\Desktop\ping_test_nyitproject_doesnt_exist.png"/>
          <p:cNvPicPr>
            <a:picLocks noGrp="1"/>
          </p:cNvPicPr>
          <p:nvPr>
            <p:ph idx="1"/>
          </p:nvPr>
        </p:nvPicPr>
        <p:blipFill>
          <a:blip r:embed="rId2" cstate="print"/>
          <a:srcRect/>
          <a:stretch>
            <a:fillRect/>
          </a:stretch>
        </p:blipFill>
        <p:spPr bwMode="auto">
          <a:xfrm>
            <a:off x="1905000" y="1712994"/>
            <a:ext cx="6324600" cy="3889212"/>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Tracert Test</a:t>
            </a:r>
            <a:br>
              <a:rPr lang="en-US" dirty="0" smtClean="0"/>
            </a:br>
            <a:endParaRPr lang="en-US" dirty="0"/>
          </a:p>
        </p:txBody>
      </p:sp>
      <p:sp>
        <p:nvSpPr>
          <p:cNvPr id="3" name="Content Placeholder 2"/>
          <p:cNvSpPr>
            <a:spLocks noGrp="1"/>
          </p:cNvSpPr>
          <p:nvPr>
            <p:ph idx="1"/>
          </p:nvPr>
        </p:nvSpPr>
        <p:spPr/>
        <p:txBody>
          <a:bodyPr/>
          <a:lstStyle/>
          <a:p>
            <a:r>
              <a:rPr lang="en-US" sz="1600" dirty="0" smtClean="0">
                <a:latin typeface="Times New Roman" pitchFamily="18" charset="0"/>
                <a:cs typeface="Times New Roman" pitchFamily="18" charset="0"/>
              </a:rPr>
              <a:t>TRACERT:</a:t>
            </a:r>
          </a:p>
          <a:p>
            <a:r>
              <a:rPr lang="en-US" sz="1600" dirty="0" smtClean="0">
                <a:latin typeface="Times New Roman" pitchFamily="18" charset="0"/>
                <a:cs typeface="Times New Roman" pitchFamily="18" charset="0"/>
              </a:rPr>
              <a:t>TRACERT let’s you see, the step-by-step route a packet takes to the destination you specify.</a:t>
            </a:r>
          </a:p>
          <a:p>
            <a:r>
              <a:rPr lang="en-US" sz="1600" dirty="0" smtClean="0">
                <a:latin typeface="Times New Roman" pitchFamily="18" charset="0"/>
                <a:cs typeface="Times New Roman" pitchFamily="18" charset="0"/>
              </a:rPr>
              <a:t>So, if you send a packet to google.com, before the packet actually reaches google.com servers, it will go through many different routers before it finally reaches google.com.</a:t>
            </a:r>
          </a:p>
          <a:p>
            <a:r>
              <a:rPr lang="en-US" sz="1600" dirty="0" smtClean="0">
                <a:latin typeface="Times New Roman" pitchFamily="18" charset="0"/>
                <a:cs typeface="Times New Roman" pitchFamily="18" charset="0"/>
              </a:rPr>
              <a:t>You can also use the term HOPS instead of routers. So, if it takes 10 routers to get to google.com, you can instead say, “it took 10 hops”.</a:t>
            </a:r>
          </a:p>
          <a:p>
            <a:endParaRPr lang="en-US" sz="1600"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PROPOSED SYSTEM</a:t>
            </a:r>
            <a:endParaRPr lang="en-US" dirty="0"/>
          </a:p>
        </p:txBody>
      </p:sp>
      <p:sp>
        <p:nvSpPr>
          <p:cNvPr id="24579" name="Rectangle 3"/>
          <p:cNvSpPr>
            <a:spLocks noGrp="1" noChangeArrowheads="1"/>
          </p:cNvSpPr>
          <p:nvPr>
            <p:ph type="body" idx="1"/>
          </p:nvPr>
        </p:nvSpPr>
        <p:spPr/>
        <p:txBody>
          <a:bodyPr/>
          <a:lstStyle/>
          <a:p>
            <a:r>
              <a:rPr lang="en-US" sz="3200" u="sng" dirty="0">
                <a:solidFill>
                  <a:schemeClr val="tx1"/>
                </a:solidFill>
                <a:latin typeface="Times New Roman" pitchFamily="18" charset="0"/>
                <a:cs typeface="Times New Roman" pitchFamily="18" charset="0"/>
              </a:rPr>
              <a:t>Phase 1:Pre-Deployment</a:t>
            </a:r>
          </a:p>
          <a:p>
            <a:pPr lvl="0"/>
            <a:r>
              <a:rPr lang="en-US" sz="1600" dirty="0">
                <a:solidFill>
                  <a:schemeClr val="tx1"/>
                </a:solidFill>
                <a:latin typeface="Times New Roman" pitchFamily="18" charset="0"/>
                <a:cs typeface="Times New Roman" pitchFamily="18" charset="0"/>
              </a:rPr>
              <a:t>Procured three access points.Connected two access points initially and checked the speed of the Wi-Fi</a:t>
            </a:r>
          </a:p>
          <a:p>
            <a:pPr>
              <a:buNone/>
            </a:pPr>
            <a:r>
              <a:rPr lang="en-US" sz="1600" dirty="0" smtClean="0">
                <a:solidFill>
                  <a:schemeClr val="tx1"/>
                </a:solidFill>
                <a:latin typeface="Times New Roman" pitchFamily="18" charset="0"/>
                <a:cs typeface="Times New Roman" pitchFamily="18" charset="0"/>
              </a:rPr>
              <a:t>                                           (</a:t>
            </a:r>
            <a:r>
              <a:rPr lang="en-US" sz="1600" dirty="0">
                <a:solidFill>
                  <a:schemeClr val="tx1"/>
                </a:solidFill>
                <a:latin typeface="Times New Roman" pitchFamily="18" charset="0"/>
                <a:cs typeface="Times New Roman" pitchFamily="18" charset="0"/>
              </a:rPr>
              <a:t>Access Point 1)</a:t>
            </a:r>
          </a:p>
          <a:p>
            <a:endParaRPr lang="en-US" dirty="0"/>
          </a:p>
        </p:txBody>
      </p:sp>
      <p:pic>
        <p:nvPicPr>
          <p:cNvPr id="7" name="Picture 6" descr="C:\Users\kirupa\Documents\project\access point 1.jpg"/>
          <p:cNvPicPr/>
          <p:nvPr/>
        </p:nvPicPr>
        <p:blipFill>
          <a:blip r:embed="rId2" cstate="print"/>
          <a:srcRect/>
          <a:stretch>
            <a:fillRect/>
          </a:stretch>
        </p:blipFill>
        <p:spPr bwMode="auto">
          <a:xfrm>
            <a:off x="3124200" y="3657600"/>
            <a:ext cx="4045917" cy="2741383"/>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Tracert_myipaddress_Test</a:t>
            </a:r>
            <a:endParaRPr lang="en-US" dirty="0">
              <a:latin typeface="Times New Roman" pitchFamily="18" charset="0"/>
              <a:cs typeface="Times New Roman" pitchFamily="18" charset="0"/>
            </a:endParaRPr>
          </a:p>
        </p:txBody>
      </p:sp>
      <p:pic>
        <p:nvPicPr>
          <p:cNvPr id="4" name="Content Placeholder 3" descr="C:\Users\sony\Desktop\tracert_my_ip_test.png"/>
          <p:cNvPicPr>
            <a:picLocks noGrp="1"/>
          </p:cNvPicPr>
          <p:nvPr>
            <p:ph idx="1"/>
          </p:nvPr>
        </p:nvPicPr>
        <p:blipFill>
          <a:blip r:embed="rId2" cstate="print"/>
          <a:srcRect/>
          <a:stretch>
            <a:fillRect/>
          </a:stretch>
        </p:blipFill>
        <p:spPr bwMode="auto">
          <a:xfrm>
            <a:off x="2133600" y="2093994"/>
            <a:ext cx="6324600" cy="3889212"/>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Tracert_google_test</a:t>
            </a:r>
            <a:endParaRPr lang="en-US" dirty="0"/>
          </a:p>
        </p:txBody>
      </p:sp>
      <p:pic>
        <p:nvPicPr>
          <p:cNvPr id="4" name="Content Placeholder 3" descr="C:\Users\sony\Desktop\tracert_google_test.png"/>
          <p:cNvPicPr>
            <a:picLocks noGrp="1"/>
          </p:cNvPicPr>
          <p:nvPr>
            <p:ph idx="1"/>
          </p:nvPr>
        </p:nvPicPr>
        <p:blipFill>
          <a:blip r:embed="rId2" cstate="print"/>
          <a:srcRect/>
          <a:stretch>
            <a:fillRect/>
          </a:stretch>
        </p:blipFill>
        <p:spPr bwMode="auto">
          <a:xfrm>
            <a:off x="2133600" y="2093994"/>
            <a:ext cx="6324600" cy="3889212"/>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Nslookup Test</a:t>
            </a:r>
            <a:br>
              <a:rPr lang="en-US" dirty="0" smtClean="0"/>
            </a:br>
            <a:endParaRPr lang="en-US" dirty="0"/>
          </a:p>
        </p:txBody>
      </p:sp>
      <p:sp>
        <p:nvSpPr>
          <p:cNvPr id="3" name="Content Placeholder 2"/>
          <p:cNvSpPr>
            <a:spLocks noGrp="1"/>
          </p:cNvSpPr>
          <p:nvPr>
            <p:ph idx="1"/>
          </p:nvPr>
        </p:nvSpPr>
        <p:spPr/>
        <p:txBody>
          <a:bodyPr/>
          <a:lstStyle/>
          <a:p>
            <a:pPr>
              <a:buNone/>
            </a:pPr>
            <a:r>
              <a:rPr lang="en-US" sz="1600" b="1" dirty="0" smtClean="0"/>
              <a:t> </a:t>
            </a:r>
            <a:r>
              <a:rPr lang="en-US" sz="1600" b="1" dirty="0" smtClean="0"/>
              <a:t> NSLOOKUP</a:t>
            </a:r>
            <a:r>
              <a:rPr lang="en-US" sz="1600" b="1" dirty="0" smtClean="0"/>
              <a:t>:</a:t>
            </a:r>
            <a:endParaRPr lang="en-US" sz="1600" dirty="0" smtClean="0"/>
          </a:p>
          <a:p>
            <a:r>
              <a:rPr lang="en-US" sz="1600" b="1" dirty="0" smtClean="0"/>
              <a:t>This command will fetch the DNS reocords for a given domain name or IP address. Remember, the IP addresses and domain names are stored in DNS Servers, so the nslookup command lets you query the DNS Records to gather informantion. </a:t>
            </a:r>
            <a:endParaRPr lang="en-US" sz="1600" dirty="0" smtClean="0"/>
          </a:p>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Nslookup_test_myipaddress</a:t>
            </a:r>
            <a:endParaRPr lang="en-US" dirty="0"/>
          </a:p>
        </p:txBody>
      </p:sp>
      <p:pic>
        <p:nvPicPr>
          <p:cNvPr id="4" name="Content Placeholder 3" descr="C:\Users\sony\Desktop\nslookup_test_my_ip.png"/>
          <p:cNvPicPr>
            <a:picLocks noGrp="1"/>
          </p:cNvPicPr>
          <p:nvPr>
            <p:ph idx="1"/>
          </p:nvPr>
        </p:nvPicPr>
        <p:blipFill>
          <a:blip r:embed="rId2" cstate="print"/>
          <a:srcRect/>
          <a:stretch>
            <a:fillRect/>
          </a:stretch>
        </p:blipFill>
        <p:spPr bwMode="auto">
          <a:xfrm>
            <a:off x="2133600" y="2093994"/>
            <a:ext cx="6324600" cy="3889212"/>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Nslookup_test_google</a:t>
            </a:r>
            <a:endParaRPr lang="en-US" dirty="0"/>
          </a:p>
        </p:txBody>
      </p:sp>
      <p:pic>
        <p:nvPicPr>
          <p:cNvPr id="4" name="Content Placeholder 3" descr="C:\Users\sony\Desktop\nslookup_test_google.png"/>
          <p:cNvPicPr>
            <a:picLocks noGrp="1"/>
          </p:cNvPicPr>
          <p:nvPr>
            <p:ph idx="1"/>
          </p:nvPr>
        </p:nvPicPr>
        <p:blipFill>
          <a:blip r:embed="rId2" cstate="print"/>
          <a:srcRect/>
          <a:stretch>
            <a:fillRect/>
          </a:stretch>
        </p:blipFill>
        <p:spPr bwMode="auto">
          <a:xfrm>
            <a:off x="2133600" y="2093994"/>
            <a:ext cx="6324600" cy="3889212"/>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914400"/>
            <a:ext cx="6629400" cy="838200"/>
          </a:xfrm>
        </p:spPr>
        <p:txBody>
          <a:bodyPr/>
          <a:lstStyle/>
          <a:p>
            <a:r>
              <a:rPr lang="en-US" smtClean="0"/>
              <a:t>Splash Page</a:t>
            </a:r>
            <a:endParaRPr lang="en-US" dirty="0"/>
          </a:p>
        </p:txBody>
      </p:sp>
      <p:pic>
        <p:nvPicPr>
          <p:cNvPr id="4" name="Content Placeholder 3" descr="C:\Users\sony\Desktop\splash_page.png"/>
          <p:cNvPicPr>
            <a:picLocks noGrp="1"/>
          </p:cNvPicPr>
          <p:nvPr>
            <p:ph idx="1"/>
          </p:nvPr>
        </p:nvPicPr>
        <p:blipFill>
          <a:blip r:embed="rId2" cstate="print"/>
          <a:srcRect/>
          <a:stretch>
            <a:fillRect/>
          </a:stretch>
        </p:blipFill>
        <p:spPr bwMode="auto">
          <a:xfrm>
            <a:off x="1371600" y="1905000"/>
            <a:ext cx="7086600" cy="4764006"/>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sz="1600" dirty="0" smtClean="0">
                <a:latin typeface="Times New Roman" pitchFamily="18" charset="0"/>
                <a:cs typeface="Times New Roman" pitchFamily="18" charset="0"/>
              </a:rPr>
              <a:t>We conducted several standard testing methods and base line performance evaluation were conducted.</a:t>
            </a:r>
          </a:p>
          <a:p>
            <a:r>
              <a:rPr lang="en-US" sz="1600" dirty="0" smtClean="0">
                <a:latin typeface="Times New Roman" pitchFamily="18" charset="0"/>
                <a:cs typeface="Times New Roman" pitchFamily="18" charset="0"/>
              </a:rPr>
              <a:t>All the methods were repeated with consistent results as a control set before it is used to evaluate production interference.</a:t>
            </a:r>
          </a:p>
          <a:p>
            <a:r>
              <a:rPr lang="en-US" sz="1600" dirty="0" smtClean="0">
                <a:latin typeface="Times New Roman" pitchFamily="18" charset="0"/>
                <a:cs typeface="Times New Roman" pitchFamily="18" charset="0"/>
              </a:rPr>
              <a:t>The over all open mesh roaming for domestic purposes were cost effective and significant.</a:t>
            </a:r>
          </a:p>
          <a:p>
            <a:r>
              <a:rPr lang="en-US" sz="1600" dirty="0" smtClean="0">
                <a:latin typeface="Times New Roman" pitchFamily="18" charset="0"/>
                <a:cs typeface="Times New Roman" pitchFamily="18" charset="0"/>
              </a:rPr>
              <a:t>The above results are all quantifiable performance oriented and repeatable testing methods.</a:t>
            </a:r>
            <a:endParaRPr lang="en-US" sz="1600"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p:txBody>
          <a:bodyPr/>
          <a:lstStyle/>
          <a:p>
            <a:pPr algn="ctr">
              <a:buNone/>
            </a:pPr>
            <a:r>
              <a:rPr lang="en-US" sz="2200" b="1" dirty="0">
                <a:solidFill>
                  <a:schemeClr val="tx1"/>
                </a:solidFill>
                <a:latin typeface="Times New Roman" pitchFamily="18" charset="0"/>
                <a:cs typeface="Times New Roman" pitchFamily="18" charset="0"/>
              </a:rPr>
              <a:t>(Access Point 2)</a:t>
            </a:r>
          </a:p>
          <a:p>
            <a:pPr lvl="0"/>
            <a:r>
              <a:rPr lang="en-US" sz="1600" dirty="0">
                <a:solidFill>
                  <a:schemeClr val="tx1"/>
                </a:solidFill>
                <a:latin typeface="Times New Roman" pitchFamily="18" charset="0"/>
                <a:cs typeface="Times New Roman" pitchFamily="18" charset="0"/>
              </a:rPr>
              <a:t>Used CAT5e cable to connect each access point</a:t>
            </a:r>
            <a:r>
              <a:rPr lang="en-US" sz="1600" dirty="0" smtClean="0">
                <a:solidFill>
                  <a:schemeClr val="tx1"/>
                </a:solidFill>
                <a:latin typeface="Times New Roman" pitchFamily="18" charset="0"/>
                <a:cs typeface="Times New Roman" pitchFamily="18" charset="0"/>
              </a:rPr>
              <a:t>.</a:t>
            </a:r>
            <a:endParaRPr lang="en-US" sz="1600" dirty="0">
              <a:solidFill>
                <a:schemeClr val="tx1"/>
              </a:solidFill>
              <a:latin typeface="Times New Roman" pitchFamily="18" charset="0"/>
              <a:cs typeface="Times New Roman" pitchFamily="18" charset="0"/>
            </a:endParaRPr>
          </a:p>
        </p:txBody>
      </p:sp>
      <p:pic>
        <p:nvPicPr>
          <p:cNvPr id="6" name="Picture 5" descr="C:\Users\kirupa\Documents\project\access point 2.jpg"/>
          <p:cNvPicPr/>
          <p:nvPr/>
        </p:nvPicPr>
        <p:blipFill>
          <a:blip r:embed="rId2" cstate="print"/>
          <a:srcRect/>
          <a:stretch>
            <a:fillRect/>
          </a:stretch>
        </p:blipFill>
        <p:spPr bwMode="auto">
          <a:xfrm>
            <a:off x="3124200" y="3505200"/>
            <a:ext cx="4047983" cy="264735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p:txBody>
          <a:bodyPr/>
          <a:lstStyle/>
          <a:p>
            <a:pPr algn="ctr">
              <a:buNone/>
            </a:pPr>
            <a:r>
              <a:rPr lang="en-US" sz="2200" dirty="0" smtClean="0">
                <a:latin typeface="Times New Roman" pitchFamily="18" charset="0"/>
                <a:cs typeface="Times New Roman" pitchFamily="18" charset="0"/>
              </a:rPr>
              <a:t>Access Point 3</a:t>
            </a:r>
            <a:endParaRPr lang="en-US" sz="2200" dirty="0">
              <a:latin typeface="Times New Roman" pitchFamily="18" charset="0"/>
              <a:cs typeface="Times New Roman" pitchFamily="18" charset="0"/>
            </a:endParaRPr>
          </a:p>
        </p:txBody>
      </p:sp>
      <p:pic>
        <p:nvPicPr>
          <p:cNvPr id="7" name="Picture 6" descr="C:\Users\kirupa\Downloads\IMG-20150324-WA0048.jpg"/>
          <p:cNvPicPr/>
          <p:nvPr/>
        </p:nvPicPr>
        <p:blipFill>
          <a:blip r:embed="rId2" cstate="print"/>
          <a:srcRect/>
          <a:stretch>
            <a:fillRect/>
          </a:stretch>
        </p:blipFill>
        <p:spPr bwMode="auto">
          <a:xfrm>
            <a:off x="3200400" y="2590800"/>
            <a:ext cx="3966096" cy="3152633"/>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Users\kirupa\Downloads\cloudtrax_2.png"/>
          <p:cNvPicPr/>
          <p:nvPr/>
        </p:nvPicPr>
        <p:blipFill>
          <a:blip r:embed="rId2" cstate="print"/>
          <a:srcRect/>
          <a:stretch>
            <a:fillRect/>
          </a:stretch>
        </p:blipFill>
        <p:spPr bwMode="auto">
          <a:xfrm>
            <a:off x="2133600" y="1371600"/>
            <a:ext cx="5700672" cy="3472218"/>
          </a:xfrm>
          <a:prstGeom prst="rect">
            <a:avLst/>
          </a:prstGeom>
          <a:noFill/>
          <a:ln w="9525">
            <a:noFill/>
            <a:miter lim="800000"/>
            <a:headEnd/>
            <a:tailEnd/>
          </a:ln>
        </p:spPr>
      </p:pic>
      <p:sp>
        <p:nvSpPr>
          <p:cNvPr id="9" name="Rectangle 8"/>
          <p:cNvSpPr/>
          <p:nvPr/>
        </p:nvSpPr>
        <p:spPr>
          <a:xfrm>
            <a:off x="2133600" y="5029200"/>
            <a:ext cx="5791200" cy="584775"/>
          </a:xfrm>
          <a:prstGeom prst="rect">
            <a:avLst/>
          </a:prstGeom>
        </p:spPr>
        <p:txBody>
          <a:bodyPr wrap="square">
            <a:spAutoFit/>
          </a:bodyPr>
          <a:lstStyle/>
          <a:p>
            <a:pPr lvl="0"/>
            <a:r>
              <a:rPr lang="en-US" sz="1600" dirty="0">
                <a:cs typeface="Times New Roman" pitchFamily="18" charset="0"/>
              </a:rPr>
              <a:t>We identified the site to install the </a:t>
            </a:r>
            <a:r>
              <a:rPr lang="en-US" sz="1600" dirty="0" smtClean="0">
                <a:cs typeface="Times New Roman" pitchFamily="18" charset="0"/>
              </a:rPr>
              <a:t>WAPs. Above </a:t>
            </a:r>
            <a:r>
              <a:rPr lang="en-US" sz="1600" dirty="0">
                <a:cs typeface="Times New Roman" pitchFamily="18" charset="0"/>
              </a:rPr>
              <a:t>I have given an address proof by CloudTrax</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idx="1"/>
          </p:nvPr>
        </p:nvSpPr>
        <p:spPr/>
        <p:txBody>
          <a:bodyPr/>
          <a:lstStyle/>
          <a:p>
            <a:pPr>
              <a:buNone/>
            </a:pPr>
            <a:r>
              <a:rPr lang="en-US" sz="1600" dirty="0">
                <a:solidFill>
                  <a:schemeClr val="tx1"/>
                </a:solidFill>
                <a:latin typeface="Times New Roman" pitchFamily="18" charset="0"/>
                <a:cs typeface="Times New Roman" pitchFamily="18" charset="0"/>
              </a:rPr>
              <a:t>Below is the screenshot of the Access Points which uses the same channel 11(screenshot taken before our installation of access points)</a:t>
            </a:r>
          </a:p>
          <a:p>
            <a:pPr>
              <a:buNone/>
            </a:pPr>
            <a:endParaRPr lang="en-US" dirty="0"/>
          </a:p>
        </p:txBody>
      </p:sp>
      <p:pic>
        <p:nvPicPr>
          <p:cNvPr id="7" name="Picture 6" descr="C:\Users\kirupa\Documents\project\list of competing APs.png"/>
          <p:cNvPicPr/>
          <p:nvPr/>
        </p:nvPicPr>
        <p:blipFill>
          <a:blip r:embed="rId3" cstate="print"/>
          <a:srcRect/>
          <a:stretch>
            <a:fillRect/>
          </a:stretch>
        </p:blipFill>
        <p:spPr bwMode="auto">
          <a:xfrm>
            <a:off x="2057400" y="2667000"/>
            <a:ext cx="5943600" cy="3341154"/>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Project overview presentation">
  <a:themeElements>
    <a:clrScheme name="Default Design 1">
      <a:dk1>
        <a:srgbClr val="000000"/>
      </a:dk1>
      <a:lt1>
        <a:srgbClr val="FFFFFF"/>
      </a:lt1>
      <a:dk2>
        <a:srgbClr val="0066CC"/>
      </a:dk2>
      <a:lt2>
        <a:srgbClr val="CBCBCB"/>
      </a:lt2>
      <a:accent1>
        <a:srgbClr val="00CCFF"/>
      </a:accent1>
      <a:accent2>
        <a:srgbClr val="00FFCC"/>
      </a:accent2>
      <a:accent3>
        <a:srgbClr val="AAB8E2"/>
      </a:accent3>
      <a:accent4>
        <a:srgbClr val="DADADA"/>
      </a:accent4>
      <a:accent5>
        <a:srgbClr val="AAE2FF"/>
      </a:accent5>
      <a:accent6>
        <a:srgbClr val="00E7B9"/>
      </a:accent6>
      <a:hlink>
        <a:srgbClr val="FF3300"/>
      </a:hlink>
      <a:folHlink>
        <a:srgbClr val="FF7C80"/>
      </a:folHlink>
    </a:clrScheme>
    <a:fontScheme name="Default Desig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66CC"/>
        </a:dk2>
        <a:lt2>
          <a:srgbClr val="CBCBCB"/>
        </a:lt2>
        <a:accent1>
          <a:srgbClr val="00CCFF"/>
        </a:accent1>
        <a:accent2>
          <a:srgbClr val="00FFCC"/>
        </a:accent2>
        <a:accent3>
          <a:srgbClr val="AAB8E2"/>
        </a:accent3>
        <a:accent4>
          <a:srgbClr val="DADADA"/>
        </a:accent4>
        <a:accent5>
          <a:srgbClr val="AAE2FF"/>
        </a:accent5>
        <a:accent6>
          <a:srgbClr val="00E7B9"/>
        </a:accent6>
        <a:hlink>
          <a:srgbClr val="FF3300"/>
        </a:hlink>
        <a:folHlink>
          <a:srgbClr val="FF7C80"/>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8FF"/>
        </a:accent5>
        <a:accent6>
          <a:srgbClr val="008A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3F3F3"/>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Project overview presentation</Template>
  <TotalTime>367</TotalTime>
  <Words>1155</Words>
  <Application>Microsoft Office PowerPoint</Application>
  <PresentationFormat>On-screen Show (4:3)</PresentationFormat>
  <Paragraphs>130</Paragraphs>
  <Slides>56</Slides>
  <Notes>1</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Project overview presentation</vt:lpstr>
      <vt:lpstr>OPEN-MESH ROAMING WiFi NETWORK: </vt:lpstr>
      <vt:lpstr>Project Goals</vt:lpstr>
      <vt:lpstr>Introduction</vt:lpstr>
      <vt:lpstr>Abstract</vt:lpstr>
      <vt:lpstr>PROPOSED SYSTEM</vt:lpstr>
      <vt:lpstr>Slide 6</vt:lpstr>
      <vt:lpstr>Slide 7</vt:lpstr>
      <vt:lpstr>Slide 8</vt:lpstr>
      <vt:lpstr>Slide 9</vt:lpstr>
      <vt:lpstr>We didn’t experience any interference in our network. The green signal shows that there is a strongest network than us where as we didn’t get any red line which denotes the interference. </vt:lpstr>
      <vt:lpstr>Slide 11</vt:lpstr>
      <vt:lpstr>  Below I have attached all the photos of our work done: This picture shows the cat5e cables connected to all three WAPs. </vt:lpstr>
      <vt:lpstr>According to our floor plan, AP 1 in the living room</vt:lpstr>
      <vt:lpstr>AP 2 installed in the kitchen </vt:lpstr>
      <vt:lpstr>AP 3 installed in the bedroom</vt:lpstr>
      <vt:lpstr>Inssider 4 which shows all the three SSID (NYIT project 1) in the optimal channel we chose. </vt:lpstr>
      <vt:lpstr>Phase 3(Major tests conducted)</vt:lpstr>
      <vt:lpstr>Internet speed(Before connecting to the  access point) </vt:lpstr>
      <vt:lpstr>Internet speed(After connecting to the  access point) </vt:lpstr>
      <vt:lpstr>Attenuation test </vt:lpstr>
      <vt:lpstr>Slide 21</vt:lpstr>
      <vt:lpstr>Slide 22</vt:lpstr>
      <vt:lpstr>Slide 23</vt:lpstr>
      <vt:lpstr>Channel Performance Test: </vt:lpstr>
      <vt:lpstr>@Channel 11</vt:lpstr>
      <vt:lpstr>@Channel 6</vt:lpstr>
      <vt:lpstr>@Channel 6</vt:lpstr>
      <vt:lpstr>Interference test :</vt:lpstr>
      <vt:lpstr>Dead Spots from Non-Wi-Fi devices</vt:lpstr>
      <vt:lpstr>Interference_Test_1(Check_the_PING)</vt:lpstr>
      <vt:lpstr>Slide 31</vt:lpstr>
      <vt:lpstr>Mobility Performance Test: </vt:lpstr>
      <vt:lpstr>Myhome_network_speedtest</vt:lpstr>
      <vt:lpstr>Mobility_performance_test_1</vt:lpstr>
      <vt:lpstr>Mobility_performance_test_2</vt:lpstr>
      <vt:lpstr>Mobility_performance_test_3</vt:lpstr>
      <vt:lpstr>Mobility_performance_test_4</vt:lpstr>
      <vt:lpstr>WAP failure test: </vt:lpstr>
      <vt:lpstr>Slide 39</vt:lpstr>
      <vt:lpstr>The change in our download speed is illustrated by the above two screenshots </vt:lpstr>
      <vt:lpstr>WAP_Failure_TEST_Overview</vt:lpstr>
      <vt:lpstr>Ipconfiguration test </vt:lpstr>
      <vt:lpstr>Ipconfig_test(wireless_connectin_details)</vt:lpstr>
      <vt:lpstr>Ipconfig/all_test(wireless_connectin_details_indepth)</vt:lpstr>
      <vt:lpstr>Ping test </vt:lpstr>
      <vt:lpstr>Ping_test_nyitProject_1_ipaddress</vt:lpstr>
      <vt:lpstr>Ping_test_nyitproject_google.com(check the time difference between google and ipaddresss)</vt:lpstr>
      <vt:lpstr>Ping_nyit_project_givencmd_doesnt_exist</vt:lpstr>
      <vt:lpstr>Tracert Test </vt:lpstr>
      <vt:lpstr>Tracert_myipaddress_Test</vt:lpstr>
      <vt:lpstr>Tracert_google_test</vt:lpstr>
      <vt:lpstr>Nslookup Test </vt:lpstr>
      <vt:lpstr>Nslookup_test_myipaddress</vt:lpstr>
      <vt:lpstr>Nslookup_test_google</vt:lpstr>
      <vt:lpstr>Splash Page</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OPEN-MESH ROAMING WiFi NETWORK:</dc:title>
  <dc:creator>sony</dc:creator>
  <cp:lastModifiedBy>sony</cp:lastModifiedBy>
  <cp:revision>81</cp:revision>
  <cp:lastPrinted>1601-01-01T00:00:00Z</cp:lastPrinted>
  <dcterms:created xsi:type="dcterms:W3CDTF">2015-05-10T20:45:44Z</dcterms:created>
  <dcterms:modified xsi:type="dcterms:W3CDTF">2015-05-11T05:23:52Z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TC010184561033</vt:lpwstr>
  </property>
</Properties>
</file>